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</p:sldIdLst>
  <p:sldSz cx="18288000" cy="10287000"/>
  <p:notesSz cx="6858000" cy="9144000"/>
  <p:embeddedFontLst>
    <p:embeddedFont>
      <p:font typeface="Arimo Bold" panose="020B0604020202020204" charset="0"/>
      <p:regular r:id="rId31"/>
    </p:embeddedFont>
    <p:embeddedFont>
      <p:font typeface="Barlow Condensed Bold" panose="020B0604020202020204" charset="0"/>
      <p:regular r:id="rId32"/>
    </p:embeddedFont>
    <p:embeddedFont>
      <p:font typeface="Canva Sans Bold" panose="020B0604020202020204" charset="0"/>
      <p:regular r:id="rId33"/>
    </p:embeddedFont>
    <p:embeddedFont>
      <p:font typeface="Public Sans" panose="020B0604020202020204" charset="0"/>
      <p:regular r:id="rId34"/>
    </p:embeddedFont>
    <p:embeddedFont>
      <p:font typeface="Public Sans Bold" panose="020B0604020202020204" charset="0"/>
      <p:regular r:id="rId3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8" d="100"/>
          <a:sy n="48" d="100"/>
        </p:scale>
        <p:origin x="636" y="3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5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21/04/2025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21/04/2025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21/04/2025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21/04/2025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21/04/2025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21/04/2025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21/04/2025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21/04/2025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21/04/2025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21/04/2025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21/04/2025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21/04/2025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3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1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1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92253" y="3035914"/>
            <a:ext cx="4215172" cy="4215172"/>
          </a:xfrm>
          <a:custGeom>
            <a:avLst/>
            <a:gdLst/>
            <a:ahLst/>
            <a:cxnLst/>
            <a:rect l="l" t="t" r="r" b="b"/>
            <a:pathLst>
              <a:path w="4215172" h="4215172">
                <a:moveTo>
                  <a:pt x="0" y="0"/>
                </a:moveTo>
                <a:lnTo>
                  <a:pt x="4215172" y="0"/>
                </a:lnTo>
                <a:lnTo>
                  <a:pt x="4215172" y="4215172"/>
                </a:lnTo>
                <a:lnTo>
                  <a:pt x="0" y="42151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7749838" y="7527480"/>
            <a:ext cx="47625" cy="1740345"/>
            <a:chOff x="0" y="0"/>
            <a:chExt cx="12543" cy="45836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2543" cy="458362"/>
            </a:xfrm>
            <a:custGeom>
              <a:avLst/>
              <a:gdLst/>
              <a:ahLst/>
              <a:cxnLst/>
              <a:rect l="l" t="t" r="r" b="b"/>
              <a:pathLst>
                <a:path w="12543" h="458362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473588" y="377888"/>
            <a:ext cx="369285" cy="363243"/>
          </a:xfrm>
          <a:custGeom>
            <a:avLst/>
            <a:gdLst/>
            <a:ahLst/>
            <a:cxnLst/>
            <a:rect l="l" t="t" r="r" b="b"/>
            <a:pathLst>
              <a:path w="369285" h="363243">
                <a:moveTo>
                  <a:pt x="0" y="0"/>
                </a:moveTo>
                <a:lnTo>
                  <a:pt x="369285" y="0"/>
                </a:lnTo>
                <a:lnTo>
                  <a:pt x="369285" y="363242"/>
                </a:lnTo>
                <a:lnTo>
                  <a:pt x="0" y="36324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17259300" y="0"/>
            <a:ext cx="1028700" cy="1028700"/>
            <a:chOff x="0" y="0"/>
            <a:chExt cx="270933" cy="27093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7259300" y="9258300"/>
            <a:ext cx="1028700" cy="1028700"/>
            <a:chOff x="0" y="0"/>
            <a:chExt cx="270933" cy="27093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7499918" y="9536430"/>
            <a:ext cx="547464" cy="4152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399" b="1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01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418643" y="2788264"/>
            <a:ext cx="11331195" cy="22477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382"/>
              </a:lnSpc>
              <a:spcBef>
                <a:spcPct val="0"/>
              </a:spcBef>
            </a:pPr>
            <a:r>
              <a:rPr lang="en-US" sz="13130" b="1">
                <a:solidFill>
                  <a:srgbClr val="1F2020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DATA WAREHOUSE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305795" y="4981575"/>
            <a:ext cx="6813590" cy="14839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183"/>
              </a:lnSpc>
              <a:spcBef>
                <a:spcPct val="0"/>
              </a:spcBef>
            </a:pPr>
            <a:r>
              <a:rPr lang="en-US" sz="8702" b="1">
                <a:solidFill>
                  <a:srgbClr val="1178BE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MIDTERM REPORT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753117" y="320738"/>
            <a:ext cx="4301838" cy="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1F2020"/>
                </a:solidFill>
                <a:latin typeface="Public Sans"/>
                <a:ea typeface="Public Sans"/>
                <a:cs typeface="Public Sans"/>
                <a:sym typeface="Public Sans"/>
              </a:rPr>
              <a:t>KHO VÀ KHAI PHÁ DỮ LIỆU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197106" y="248568"/>
            <a:ext cx="2010905" cy="5552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73"/>
              </a:lnSpc>
              <a:spcBef>
                <a:spcPct val="0"/>
              </a:spcBef>
            </a:pPr>
            <a:r>
              <a:rPr lang="en-US" sz="3266">
                <a:solidFill>
                  <a:srgbClr val="1F2020"/>
                </a:solidFill>
                <a:latin typeface="Public Sans"/>
                <a:ea typeface="Public Sans"/>
                <a:cs typeface="Public Sans"/>
                <a:sym typeface="Public Sans"/>
              </a:rPr>
              <a:t>GROUP 3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749838" y="7527480"/>
            <a:ext cx="47625" cy="1740345"/>
            <a:chOff x="0" y="0"/>
            <a:chExt cx="12543" cy="45836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543" cy="458362"/>
            </a:xfrm>
            <a:custGeom>
              <a:avLst/>
              <a:gdLst/>
              <a:ahLst/>
              <a:cxnLst/>
              <a:rect l="l" t="t" r="r" b="b"/>
              <a:pathLst>
                <a:path w="12543" h="458362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473588" y="377888"/>
            <a:ext cx="369285" cy="363243"/>
          </a:xfrm>
          <a:custGeom>
            <a:avLst/>
            <a:gdLst/>
            <a:ahLst/>
            <a:cxnLst/>
            <a:rect l="l" t="t" r="r" b="b"/>
            <a:pathLst>
              <a:path w="369285" h="363243">
                <a:moveTo>
                  <a:pt x="0" y="0"/>
                </a:moveTo>
                <a:lnTo>
                  <a:pt x="369285" y="0"/>
                </a:lnTo>
                <a:lnTo>
                  <a:pt x="369285" y="363242"/>
                </a:lnTo>
                <a:lnTo>
                  <a:pt x="0" y="3632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7259300" y="0"/>
            <a:ext cx="1028700" cy="1028700"/>
            <a:chOff x="0" y="0"/>
            <a:chExt cx="270933" cy="27093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7259300" y="9258300"/>
            <a:ext cx="1028700" cy="1028700"/>
            <a:chOff x="0" y="0"/>
            <a:chExt cx="270933" cy="27093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 rot="653871">
            <a:off x="-2962891" y="6119460"/>
            <a:ext cx="5577970" cy="4769164"/>
          </a:xfrm>
          <a:custGeom>
            <a:avLst/>
            <a:gdLst/>
            <a:ahLst/>
            <a:cxnLst/>
            <a:rect l="l" t="t" r="r" b="b"/>
            <a:pathLst>
              <a:path w="5577970" h="4769164">
                <a:moveTo>
                  <a:pt x="0" y="0"/>
                </a:moveTo>
                <a:lnTo>
                  <a:pt x="5577971" y="0"/>
                </a:lnTo>
                <a:lnTo>
                  <a:pt x="5577971" y="4769164"/>
                </a:lnTo>
                <a:lnTo>
                  <a:pt x="0" y="476916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2025718" y="3621177"/>
            <a:ext cx="2061513" cy="6665823"/>
          </a:xfrm>
          <a:custGeom>
            <a:avLst/>
            <a:gdLst/>
            <a:ahLst/>
            <a:cxnLst/>
            <a:rect l="l" t="t" r="r" b="b"/>
            <a:pathLst>
              <a:path w="2061513" h="6665823">
                <a:moveTo>
                  <a:pt x="0" y="0"/>
                </a:moveTo>
                <a:lnTo>
                  <a:pt x="2061513" y="0"/>
                </a:lnTo>
                <a:lnTo>
                  <a:pt x="2061513" y="6665823"/>
                </a:lnTo>
                <a:lnTo>
                  <a:pt x="0" y="666582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8695" r="-20044"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5048293" y="3621177"/>
            <a:ext cx="2061513" cy="6665823"/>
          </a:xfrm>
          <a:custGeom>
            <a:avLst/>
            <a:gdLst/>
            <a:ahLst/>
            <a:cxnLst/>
            <a:rect l="l" t="t" r="r" b="b"/>
            <a:pathLst>
              <a:path w="2061513" h="6665823">
                <a:moveTo>
                  <a:pt x="0" y="0"/>
                </a:moveTo>
                <a:lnTo>
                  <a:pt x="2061513" y="0"/>
                </a:lnTo>
                <a:lnTo>
                  <a:pt x="2061513" y="6665823"/>
                </a:lnTo>
                <a:lnTo>
                  <a:pt x="0" y="666582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8695" r="-20044"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8202779" y="3621177"/>
            <a:ext cx="2061513" cy="6665823"/>
          </a:xfrm>
          <a:custGeom>
            <a:avLst/>
            <a:gdLst/>
            <a:ahLst/>
            <a:cxnLst/>
            <a:rect l="l" t="t" r="r" b="b"/>
            <a:pathLst>
              <a:path w="2061513" h="6665823">
                <a:moveTo>
                  <a:pt x="0" y="0"/>
                </a:moveTo>
                <a:lnTo>
                  <a:pt x="2061513" y="0"/>
                </a:lnTo>
                <a:lnTo>
                  <a:pt x="2061513" y="6665823"/>
                </a:lnTo>
                <a:lnTo>
                  <a:pt x="0" y="666582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8695" r="-20044"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17468580" y="9563617"/>
            <a:ext cx="596019" cy="3986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4"/>
              </a:lnSpc>
              <a:spcBef>
                <a:spcPct val="0"/>
              </a:spcBef>
            </a:pPr>
            <a:r>
              <a:rPr lang="en-US" sz="2303" b="1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10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959773" y="914400"/>
            <a:ext cx="5113958" cy="9792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76"/>
              </a:lnSpc>
              <a:spcBef>
                <a:spcPct val="0"/>
              </a:spcBef>
            </a:pPr>
            <a:r>
              <a:rPr lang="en-US" sz="5697" b="1">
                <a:solidFill>
                  <a:srgbClr val="1178BE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MEASURES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025718" y="4970744"/>
            <a:ext cx="1979782" cy="6644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77"/>
              </a:lnSpc>
              <a:spcBef>
                <a:spcPct val="0"/>
              </a:spcBef>
            </a:pPr>
            <a:r>
              <a:rPr lang="en-US" sz="3841" b="1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COST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5089159" y="4970744"/>
            <a:ext cx="1979782" cy="6564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92"/>
              </a:lnSpc>
              <a:spcBef>
                <a:spcPct val="0"/>
              </a:spcBef>
            </a:pPr>
            <a:r>
              <a:rPr lang="en-US" sz="3780" b="1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PRICE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8068420" y="5025333"/>
            <a:ext cx="2325901" cy="5407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21"/>
              </a:lnSpc>
              <a:spcBef>
                <a:spcPct val="0"/>
              </a:spcBef>
            </a:pPr>
            <a:r>
              <a:rPr lang="en-US" sz="3086" b="1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QUANTITY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192714" y="335037"/>
            <a:ext cx="3544198" cy="441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93"/>
              </a:lnSpc>
              <a:spcBef>
                <a:spcPct val="0"/>
              </a:spcBef>
            </a:pPr>
            <a:r>
              <a:rPr lang="en-US" sz="2566">
                <a:solidFill>
                  <a:srgbClr val="1F2020"/>
                </a:solidFill>
                <a:latin typeface="Public Sans"/>
                <a:ea typeface="Public Sans"/>
                <a:cs typeface="Public Sans"/>
                <a:sym typeface="Public Sans"/>
              </a:rPr>
              <a:t>GROUP 3 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2899575" y="152691"/>
            <a:ext cx="4359725" cy="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1F2020"/>
                </a:solidFill>
                <a:latin typeface="Public Sans"/>
                <a:ea typeface="Public Sans"/>
                <a:cs typeface="Public Sans"/>
                <a:sym typeface="Public Sans"/>
              </a:rPr>
              <a:t>KHO VÀ KHAI PHÁ DỮ LIỆU</a:t>
            </a:r>
          </a:p>
        </p:txBody>
      </p:sp>
      <p:sp>
        <p:nvSpPr>
          <p:cNvPr id="23" name="Freeform 23"/>
          <p:cNvSpPr/>
          <p:nvPr/>
        </p:nvSpPr>
        <p:spPr>
          <a:xfrm>
            <a:off x="11029077" y="3621177"/>
            <a:ext cx="2061513" cy="6665823"/>
          </a:xfrm>
          <a:custGeom>
            <a:avLst/>
            <a:gdLst/>
            <a:ahLst/>
            <a:cxnLst/>
            <a:rect l="l" t="t" r="r" b="b"/>
            <a:pathLst>
              <a:path w="2061513" h="6665823">
                <a:moveTo>
                  <a:pt x="0" y="0"/>
                </a:moveTo>
                <a:lnTo>
                  <a:pt x="2061513" y="0"/>
                </a:lnTo>
                <a:lnTo>
                  <a:pt x="2061513" y="6665823"/>
                </a:lnTo>
                <a:lnTo>
                  <a:pt x="0" y="666582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8695" r="-20044"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14070740" y="3621177"/>
            <a:ext cx="2061513" cy="6665823"/>
          </a:xfrm>
          <a:custGeom>
            <a:avLst/>
            <a:gdLst/>
            <a:ahLst/>
            <a:cxnLst/>
            <a:rect l="l" t="t" r="r" b="b"/>
            <a:pathLst>
              <a:path w="2061513" h="6665823">
                <a:moveTo>
                  <a:pt x="0" y="0"/>
                </a:moveTo>
                <a:lnTo>
                  <a:pt x="2061513" y="0"/>
                </a:lnTo>
                <a:lnTo>
                  <a:pt x="2061513" y="6665823"/>
                </a:lnTo>
                <a:lnTo>
                  <a:pt x="0" y="666582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8695" r="-20044"/>
            </a:stretch>
          </a:blipFill>
        </p:spPr>
      </p:sp>
      <p:sp>
        <p:nvSpPr>
          <p:cNvPr id="25" name="TextBox 25"/>
          <p:cNvSpPr txBox="1"/>
          <p:nvPr/>
        </p:nvSpPr>
        <p:spPr>
          <a:xfrm>
            <a:off x="14070015" y="4753864"/>
            <a:ext cx="2018846" cy="10836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21"/>
              </a:lnSpc>
            </a:pPr>
            <a:r>
              <a:rPr lang="en-US" sz="3086" b="1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Monthly</a:t>
            </a:r>
          </a:p>
          <a:p>
            <a:pPr algn="ctr">
              <a:lnSpc>
                <a:spcPts val="4321"/>
              </a:lnSpc>
              <a:spcBef>
                <a:spcPct val="0"/>
              </a:spcBef>
            </a:pPr>
            <a:r>
              <a:rPr lang="en-US" sz="3086" b="1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Income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1023602" y="4753877"/>
            <a:ext cx="2100256" cy="10836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22"/>
              </a:lnSpc>
            </a:pPr>
            <a:r>
              <a:rPr lang="en-US" sz="3087" b="1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Credit</a:t>
            </a:r>
          </a:p>
          <a:p>
            <a:pPr algn="ctr">
              <a:lnSpc>
                <a:spcPts val="4322"/>
              </a:lnSpc>
              <a:spcBef>
                <a:spcPct val="0"/>
              </a:spcBef>
            </a:pPr>
            <a:r>
              <a:rPr lang="en-US" sz="3087" b="1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Score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749838" y="7527480"/>
            <a:ext cx="47625" cy="1740345"/>
            <a:chOff x="0" y="0"/>
            <a:chExt cx="12543" cy="45836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543" cy="458362"/>
            </a:xfrm>
            <a:custGeom>
              <a:avLst/>
              <a:gdLst/>
              <a:ahLst/>
              <a:cxnLst/>
              <a:rect l="l" t="t" r="r" b="b"/>
              <a:pathLst>
                <a:path w="12543" h="458362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473588" y="377888"/>
            <a:ext cx="369285" cy="363243"/>
          </a:xfrm>
          <a:custGeom>
            <a:avLst/>
            <a:gdLst/>
            <a:ahLst/>
            <a:cxnLst/>
            <a:rect l="l" t="t" r="r" b="b"/>
            <a:pathLst>
              <a:path w="369285" h="363243">
                <a:moveTo>
                  <a:pt x="0" y="0"/>
                </a:moveTo>
                <a:lnTo>
                  <a:pt x="369285" y="0"/>
                </a:lnTo>
                <a:lnTo>
                  <a:pt x="369285" y="363242"/>
                </a:lnTo>
                <a:lnTo>
                  <a:pt x="0" y="3632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7259300" y="0"/>
            <a:ext cx="1028700" cy="1028700"/>
            <a:chOff x="0" y="0"/>
            <a:chExt cx="270933" cy="27093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7259300" y="9258300"/>
            <a:ext cx="1028700" cy="1028700"/>
            <a:chOff x="0" y="0"/>
            <a:chExt cx="270933" cy="27093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-3117713" y="5244020"/>
            <a:ext cx="7182601" cy="6141124"/>
          </a:xfrm>
          <a:custGeom>
            <a:avLst/>
            <a:gdLst/>
            <a:ahLst/>
            <a:cxnLst/>
            <a:rect l="l" t="t" r="r" b="b"/>
            <a:pathLst>
              <a:path w="7182601" h="6141124">
                <a:moveTo>
                  <a:pt x="0" y="0"/>
                </a:moveTo>
                <a:lnTo>
                  <a:pt x="7182601" y="0"/>
                </a:lnTo>
                <a:lnTo>
                  <a:pt x="7182601" y="6141124"/>
                </a:lnTo>
                <a:lnTo>
                  <a:pt x="0" y="614112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6693542" y="1566107"/>
            <a:ext cx="9279536" cy="6831545"/>
          </a:xfrm>
          <a:custGeom>
            <a:avLst/>
            <a:gdLst/>
            <a:ahLst/>
            <a:cxnLst/>
            <a:rect l="l" t="t" r="r" b="b"/>
            <a:pathLst>
              <a:path w="9279536" h="6831545">
                <a:moveTo>
                  <a:pt x="0" y="0"/>
                </a:moveTo>
                <a:lnTo>
                  <a:pt x="9279536" y="0"/>
                </a:lnTo>
                <a:lnTo>
                  <a:pt x="9279536" y="6831546"/>
                </a:lnTo>
                <a:lnTo>
                  <a:pt x="0" y="683154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0361" r="-62945"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7468580" y="9563617"/>
            <a:ext cx="596019" cy="3986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4"/>
              </a:lnSpc>
              <a:spcBef>
                <a:spcPct val="0"/>
              </a:spcBef>
            </a:pPr>
            <a:r>
              <a:rPr lang="en-US" sz="2303" b="1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11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42873" y="2462265"/>
            <a:ext cx="5113958" cy="14510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896"/>
              </a:lnSpc>
              <a:spcBef>
                <a:spcPct val="0"/>
              </a:spcBef>
            </a:pPr>
            <a:r>
              <a:rPr lang="en-US" sz="8497" b="1">
                <a:solidFill>
                  <a:srgbClr val="1178BE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2.ETL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192714" y="335037"/>
            <a:ext cx="3544198" cy="441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93"/>
              </a:lnSpc>
              <a:spcBef>
                <a:spcPct val="0"/>
              </a:spcBef>
            </a:pPr>
            <a:r>
              <a:rPr lang="en-US" sz="2566">
                <a:solidFill>
                  <a:srgbClr val="1F2020"/>
                </a:solidFill>
                <a:latin typeface="Public Sans"/>
                <a:ea typeface="Public Sans"/>
                <a:cs typeface="Public Sans"/>
                <a:sym typeface="Public Sans"/>
              </a:rPr>
              <a:t>GROUP 3 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899575" y="152691"/>
            <a:ext cx="4359725" cy="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1F2020"/>
                </a:solidFill>
                <a:latin typeface="Public Sans"/>
                <a:ea typeface="Public Sans"/>
                <a:cs typeface="Public Sans"/>
                <a:sym typeface="Public Sans"/>
              </a:rPr>
              <a:t>KHO VÀ KHAI PHÁ DỮ LIỆU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3588666" y="9563617"/>
            <a:ext cx="3670634" cy="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1F2020"/>
                </a:solidFill>
                <a:latin typeface="Public Sans"/>
                <a:ea typeface="Public Sans"/>
                <a:cs typeface="Public Sans"/>
                <a:sym typeface="Public Sans"/>
              </a:rPr>
              <a:t>Nguyễn Công Thanh Mỹ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749838" y="7527480"/>
            <a:ext cx="47625" cy="1740345"/>
            <a:chOff x="0" y="0"/>
            <a:chExt cx="12543" cy="45836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543" cy="458362"/>
            </a:xfrm>
            <a:custGeom>
              <a:avLst/>
              <a:gdLst/>
              <a:ahLst/>
              <a:cxnLst/>
              <a:rect l="l" t="t" r="r" b="b"/>
              <a:pathLst>
                <a:path w="12543" h="458362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473588" y="377888"/>
            <a:ext cx="369285" cy="363243"/>
          </a:xfrm>
          <a:custGeom>
            <a:avLst/>
            <a:gdLst/>
            <a:ahLst/>
            <a:cxnLst/>
            <a:rect l="l" t="t" r="r" b="b"/>
            <a:pathLst>
              <a:path w="369285" h="363243">
                <a:moveTo>
                  <a:pt x="0" y="0"/>
                </a:moveTo>
                <a:lnTo>
                  <a:pt x="369285" y="0"/>
                </a:lnTo>
                <a:lnTo>
                  <a:pt x="369285" y="363242"/>
                </a:lnTo>
                <a:lnTo>
                  <a:pt x="0" y="3632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7259300" y="0"/>
            <a:ext cx="1028700" cy="1028700"/>
            <a:chOff x="0" y="0"/>
            <a:chExt cx="270933" cy="27093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7259300" y="9258300"/>
            <a:ext cx="1028700" cy="1028700"/>
            <a:chOff x="0" y="0"/>
            <a:chExt cx="270933" cy="27093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-3117713" y="5244020"/>
            <a:ext cx="7182601" cy="6141124"/>
          </a:xfrm>
          <a:custGeom>
            <a:avLst/>
            <a:gdLst/>
            <a:ahLst/>
            <a:cxnLst/>
            <a:rect l="l" t="t" r="r" b="b"/>
            <a:pathLst>
              <a:path w="7182601" h="6141124">
                <a:moveTo>
                  <a:pt x="0" y="0"/>
                </a:moveTo>
                <a:lnTo>
                  <a:pt x="7182601" y="0"/>
                </a:lnTo>
                <a:lnTo>
                  <a:pt x="7182601" y="6141124"/>
                </a:lnTo>
                <a:lnTo>
                  <a:pt x="0" y="614112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974800" y="2737977"/>
            <a:ext cx="5524223" cy="6326200"/>
          </a:xfrm>
          <a:custGeom>
            <a:avLst/>
            <a:gdLst/>
            <a:ahLst/>
            <a:cxnLst/>
            <a:rect l="l" t="t" r="r" b="b"/>
            <a:pathLst>
              <a:path w="5524223" h="6326200">
                <a:moveTo>
                  <a:pt x="0" y="0"/>
                </a:moveTo>
                <a:lnTo>
                  <a:pt x="5524223" y="0"/>
                </a:lnTo>
                <a:lnTo>
                  <a:pt x="5524223" y="6326201"/>
                </a:lnTo>
                <a:lnTo>
                  <a:pt x="0" y="632620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r="-589"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8933372" y="2941625"/>
            <a:ext cx="7932405" cy="5918905"/>
          </a:xfrm>
          <a:custGeom>
            <a:avLst/>
            <a:gdLst/>
            <a:ahLst/>
            <a:cxnLst/>
            <a:rect l="l" t="t" r="r" b="b"/>
            <a:pathLst>
              <a:path w="7932405" h="5918905">
                <a:moveTo>
                  <a:pt x="0" y="0"/>
                </a:moveTo>
                <a:lnTo>
                  <a:pt x="7932405" y="0"/>
                </a:lnTo>
                <a:lnTo>
                  <a:pt x="7932405" y="5918905"/>
                </a:lnTo>
                <a:lnTo>
                  <a:pt x="0" y="591890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650" r="-2650"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17468580" y="9563617"/>
            <a:ext cx="596019" cy="3986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4"/>
              </a:lnSpc>
              <a:spcBef>
                <a:spcPct val="0"/>
              </a:spcBef>
            </a:pPr>
            <a:r>
              <a:rPr lang="en-US" sz="2303" b="1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12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723943" y="895350"/>
            <a:ext cx="10418859" cy="10547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36"/>
              </a:lnSpc>
              <a:spcBef>
                <a:spcPct val="0"/>
              </a:spcBef>
            </a:pPr>
            <a:r>
              <a:rPr lang="en-US" sz="6097" b="1">
                <a:solidFill>
                  <a:srgbClr val="1178BE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3.STAR SCHEMA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192714" y="335037"/>
            <a:ext cx="3544198" cy="441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93"/>
              </a:lnSpc>
              <a:spcBef>
                <a:spcPct val="0"/>
              </a:spcBef>
            </a:pPr>
            <a:r>
              <a:rPr lang="en-US" sz="2566">
                <a:solidFill>
                  <a:srgbClr val="1F2020"/>
                </a:solidFill>
                <a:latin typeface="Public Sans"/>
                <a:ea typeface="Public Sans"/>
                <a:cs typeface="Public Sans"/>
                <a:sym typeface="Public Sans"/>
              </a:rPr>
              <a:t>GROUP 3 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899575" y="152691"/>
            <a:ext cx="4359725" cy="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1F2020"/>
                </a:solidFill>
                <a:latin typeface="Public Sans"/>
                <a:ea typeface="Public Sans"/>
                <a:cs typeface="Public Sans"/>
                <a:sym typeface="Public Sans"/>
              </a:rPr>
              <a:t>KHO VÀ KHAI PHÁ DỮ LIỆU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3588666" y="9563617"/>
            <a:ext cx="3670634" cy="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1F2020"/>
                </a:solidFill>
                <a:latin typeface="Public Sans"/>
                <a:ea typeface="Public Sans"/>
                <a:cs typeface="Public Sans"/>
                <a:sym typeface="Public Sans"/>
              </a:rPr>
              <a:t>Nguyễn Công Thanh Mỹ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73588" y="377888"/>
            <a:ext cx="369285" cy="363243"/>
          </a:xfrm>
          <a:custGeom>
            <a:avLst/>
            <a:gdLst/>
            <a:ahLst/>
            <a:cxnLst/>
            <a:rect l="l" t="t" r="r" b="b"/>
            <a:pathLst>
              <a:path w="369285" h="363243">
                <a:moveTo>
                  <a:pt x="0" y="0"/>
                </a:moveTo>
                <a:lnTo>
                  <a:pt x="369285" y="0"/>
                </a:lnTo>
                <a:lnTo>
                  <a:pt x="369285" y="363242"/>
                </a:lnTo>
                <a:lnTo>
                  <a:pt x="0" y="3632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7259300" y="0"/>
            <a:ext cx="1028700" cy="1028700"/>
            <a:chOff x="0" y="0"/>
            <a:chExt cx="270933" cy="2709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7259300" y="9258300"/>
            <a:ext cx="1028700" cy="1028700"/>
            <a:chOff x="0" y="0"/>
            <a:chExt cx="270933" cy="27093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 rot="-10063392">
            <a:off x="-634723" y="6893703"/>
            <a:ext cx="7199072" cy="6137209"/>
          </a:xfrm>
          <a:custGeom>
            <a:avLst/>
            <a:gdLst/>
            <a:ahLst/>
            <a:cxnLst/>
            <a:rect l="l" t="t" r="r" b="b"/>
            <a:pathLst>
              <a:path w="7199072" h="6137209">
                <a:moveTo>
                  <a:pt x="0" y="0"/>
                </a:moveTo>
                <a:lnTo>
                  <a:pt x="7199071" y="0"/>
                </a:lnTo>
                <a:lnTo>
                  <a:pt x="7199071" y="6137209"/>
                </a:lnTo>
                <a:lnTo>
                  <a:pt x="0" y="613720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028700" y="1851205"/>
            <a:ext cx="8477499" cy="7407095"/>
          </a:xfrm>
          <a:custGeom>
            <a:avLst/>
            <a:gdLst/>
            <a:ahLst/>
            <a:cxnLst/>
            <a:rect l="l" t="t" r="r" b="b"/>
            <a:pathLst>
              <a:path w="8477499" h="7407095">
                <a:moveTo>
                  <a:pt x="0" y="0"/>
                </a:moveTo>
                <a:lnTo>
                  <a:pt x="8477499" y="0"/>
                </a:lnTo>
                <a:lnTo>
                  <a:pt x="8477499" y="7407095"/>
                </a:lnTo>
                <a:lnTo>
                  <a:pt x="0" y="740709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7225" b="-7225"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9822479" y="3836895"/>
            <a:ext cx="7436821" cy="15153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625"/>
              </a:lnSpc>
            </a:pPr>
            <a:r>
              <a:rPr lang="en-US" sz="10568" b="1">
                <a:solidFill>
                  <a:srgbClr val="1178BE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4.OLAP, PIVOT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7468580" y="9563617"/>
            <a:ext cx="596019" cy="3986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4"/>
              </a:lnSpc>
              <a:spcBef>
                <a:spcPct val="0"/>
              </a:spcBef>
            </a:pPr>
            <a:r>
              <a:rPr lang="en-US" sz="2303" b="1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13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92714" y="335037"/>
            <a:ext cx="3544198" cy="441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93"/>
              </a:lnSpc>
              <a:spcBef>
                <a:spcPct val="0"/>
              </a:spcBef>
            </a:pPr>
            <a:r>
              <a:rPr lang="en-US" sz="2566">
                <a:solidFill>
                  <a:srgbClr val="1F2020"/>
                </a:solidFill>
                <a:latin typeface="Public Sans"/>
                <a:ea typeface="Public Sans"/>
                <a:cs typeface="Public Sans"/>
                <a:sym typeface="Public Sans"/>
              </a:rPr>
              <a:t>GROUP 3 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899575" y="152691"/>
            <a:ext cx="4359725" cy="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1F2020"/>
                </a:solidFill>
                <a:latin typeface="Public Sans"/>
                <a:ea typeface="Public Sans"/>
                <a:cs typeface="Public Sans"/>
                <a:sym typeface="Public Sans"/>
              </a:rPr>
              <a:t>KHO VÀ KHAI PHÁ DỮ LIỆU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73588" y="377888"/>
            <a:ext cx="369285" cy="363243"/>
          </a:xfrm>
          <a:custGeom>
            <a:avLst/>
            <a:gdLst/>
            <a:ahLst/>
            <a:cxnLst/>
            <a:rect l="l" t="t" r="r" b="b"/>
            <a:pathLst>
              <a:path w="369285" h="363243">
                <a:moveTo>
                  <a:pt x="0" y="0"/>
                </a:moveTo>
                <a:lnTo>
                  <a:pt x="369285" y="0"/>
                </a:lnTo>
                <a:lnTo>
                  <a:pt x="369285" y="363242"/>
                </a:lnTo>
                <a:lnTo>
                  <a:pt x="0" y="3632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7259300" y="0"/>
            <a:ext cx="1028700" cy="1028700"/>
            <a:chOff x="0" y="0"/>
            <a:chExt cx="270933" cy="2709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7259300" y="9258300"/>
            <a:ext cx="1028700" cy="1028700"/>
            <a:chOff x="0" y="0"/>
            <a:chExt cx="270933" cy="27093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192714" y="1400864"/>
            <a:ext cx="15280585" cy="8032371"/>
          </a:xfrm>
          <a:custGeom>
            <a:avLst/>
            <a:gdLst/>
            <a:ahLst/>
            <a:cxnLst/>
            <a:rect l="l" t="t" r="r" b="b"/>
            <a:pathLst>
              <a:path w="15280585" h="8032371">
                <a:moveTo>
                  <a:pt x="0" y="0"/>
                </a:moveTo>
                <a:lnTo>
                  <a:pt x="15280585" y="0"/>
                </a:lnTo>
                <a:lnTo>
                  <a:pt x="15280585" y="8032371"/>
                </a:lnTo>
                <a:lnTo>
                  <a:pt x="0" y="803237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080" b="-2361"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7468580" y="9563617"/>
            <a:ext cx="596019" cy="3986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4"/>
              </a:lnSpc>
              <a:spcBef>
                <a:spcPct val="0"/>
              </a:spcBef>
            </a:pPr>
            <a:r>
              <a:rPr lang="en-US" sz="2303" b="1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14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92714" y="335037"/>
            <a:ext cx="3544198" cy="441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93"/>
              </a:lnSpc>
              <a:spcBef>
                <a:spcPct val="0"/>
              </a:spcBef>
            </a:pPr>
            <a:r>
              <a:rPr lang="en-US" sz="2566">
                <a:solidFill>
                  <a:srgbClr val="1F2020"/>
                </a:solidFill>
                <a:latin typeface="Public Sans"/>
                <a:ea typeface="Public Sans"/>
                <a:cs typeface="Public Sans"/>
                <a:sym typeface="Public Sans"/>
              </a:rPr>
              <a:t>GROUP 3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899575" y="152691"/>
            <a:ext cx="4359725" cy="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1F2020"/>
                </a:solidFill>
                <a:latin typeface="Public Sans"/>
                <a:ea typeface="Public Sans"/>
                <a:cs typeface="Public Sans"/>
                <a:sym typeface="Public Sans"/>
              </a:rPr>
              <a:t>KHO VÀ KHAI PHÁ DỮ LIỆU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346935" y="299999"/>
            <a:ext cx="4972141" cy="9298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16"/>
              </a:lnSpc>
            </a:pPr>
            <a:r>
              <a:rPr lang="en-US" sz="6469" b="1">
                <a:solidFill>
                  <a:srgbClr val="1178BE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OLAP MODEL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704875" y="9563617"/>
            <a:ext cx="4359725" cy="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1F2020"/>
                </a:solidFill>
                <a:latin typeface="Public Sans"/>
                <a:ea typeface="Public Sans"/>
                <a:cs typeface="Public Sans"/>
                <a:sym typeface="Public Sans"/>
              </a:rPr>
              <a:t>Đồng Thị Ngọc Dương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73588" y="377888"/>
            <a:ext cx="369285" cy="363243"/>
          </a:xfrm>
          <a:custGeom>
            <a:avLst/>
            <a:gdLst/>
            <a:ahLst/>
            <a:cxnLst/>
            <a:rect l="l" t="t" r="r" b="b"/>
            <a:pathLst>
              <a:path w="369285" h="363243">
                <a:moveTo>
                  <a:pt x="0" y="0"/>
                </a:moveTo>
                <a:lnTo>
                  <a:pt x="369285" y="0"/>
                </a:lnTo>
                <a:lnTo>
                  <a:pt x="369285" y="363242"/>
                </a:lnTo>
                <a:lnTo>
                  <a:pt x="0" y="3632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7259300" y="0"/>
            <a:ext cx="1028700" cy="1028700"/>
            <a:chOff x="0" y="0"/>
            <a:chExt cx="270933" cy="2709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7259300" y="9258300"/>
            <a:ext cx="1028700" cy="1028700"/>
            <a:chOff x="0" y="0"/>
            <a:chExt cx="270933" cy="27093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2525369" y="1229887"/>
            <a:ext cx="13237262" cy="8041637"/>
          </a:xfrm>
          <a:custGeom>
            <a:avLst/>
            <a:gdLst/>
            <a:ahLst/>
            <a:cxnLst/>
            <a:rect l="l" t="t" r="r" b="b"/>
            <a:pathLst>
              <a:path w="13237262" h="8041637">
                <a:moveTo>
                  <a:pt x="0" y="0"/>
                </a:moveTo>
                <a:lnTo>
                  <a:pt x="13237262" y="0"/>
                </a:lnTo>
                <a:lnTo>
                  <a:pt x="13237262" y="8041637"/>
                </a:lnTo>
                <a:lnTo>
                  <a:pt x="0" y="804163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7468580" y="9563617"/>
            <a:ext cx="596019" cy="7987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4"/>
              </a:lnSpc>
            </a:pPr>
            <a:r>
              <a:rPr lang="en-US" sz="2303" b="1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15</a:t>
            </a:r>
          </a:p>
          <a:p>
            <a:pPr algn="ctr">
              <a:lnSpc>
                <a:spcPts val="3224"/>
              </a:lnSpc>
              <a:spcBef>
                <a:spcPct val="0"/>
              </a:spcBef>
            </a:pPr>
            <a:endParaRPr lang="en-US" sz="2303" b="1">
              <a:solidFill>
                <a:srgbClr val="FFFFFF"/>
              </a:solidFill>
              <a:latin typeface="Public Sans Bold"/>
              <a:ea typeface="Public Sans Bold"/>
              <a:cs typeface="Public Sans Bold"/>
              <a:sym typeface="Public Sans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192714" y="335037"/>
            <a:ext cx="3544198" cy="441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93"/>
              </a:lnSpc>
              <a:spcBef>
                <a:spcPct val="0"/>
              </a:spcBef>
            </a:pPr>
            <a:r>
              <a:rPr lang="en-US" sz="2566">
                <a:solidFill>
                  <a:srgbClr val="1F2020"/>
                </a:solidFill>
                <a:latin typeface="Public Sans"/>
                <a:ea typeface="Public Sans"/>
                <a:cs typeface="Public Sans"/>
                <a:sym typeface="Public Sans"/>
              </a:rPr>
              <a:t>GROUP 3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899575" y="152691"/>
            <a:ext cx="4359725" cy="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1F2020"/>
                </a:solidFill>
                <a:latin typeface="Public Sans"/>
                <a:ea typeface="Public Sans"/>
                <a:cs typeface="Public Sans"/>
                <a:sym typeface="Public Sans"/>
              </a:rPr>
              <a:t>KHO VÀ KHAI PHÁ DỮ LIỆU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346935" y="299999"/>
            <a:ext cx="4972141" cy="9298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16"/>
              </a:lnSpc>
            </a:pPr>
            <a:r>
              <a:rPr lang="en-US" sz="6469" b="1">
                <a:solidFill>
                  <a:srgbClr val="1178BE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PIVOT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704875" y="9563617"/>
            <a:ext cx="4359725" cy="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1F2020"/>
                </a:solidFill>
                <a:latin typeface="Public Sans"/>
                <a:ea typeface="Public Sans"/>
                <a:cs typeface="Public Sans"/>
                <a:sym typeface="Public Sans"/>
              </a:rPr>
              <a:t>Đồng Thị Ngọc Dương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73588" y="377888"/>
            <a:ext cx="369285" cy="363243"/>
          </a:xfrm>
          <a:custGeom>
            <a:avLst/>
            <a:gdLst/>
            <a:ahLst/>
            <a:cxnLst/>
            <a:rect l="l" t="t" r="r" b="b"/>
            <a:pathLst>
              <a:path w="369285" h="363243">
                <a:moveTo>
                  <a:pt x="0" y="0"/>
                </a:moveTo>
                <a:lnTo>
                  <a:pt x="369285" y="0"/>
                </a:lnTo>
                <a:lnTo>
                  <a:pt x="369285" y="363242"/>
                </a:lnTo>
                <a:lnTo>
                  <a:pt x="0" y="3632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7259300" y="0"/>
            <a:ext cx="1028700" cy="1028700"/>
            <a:chOff x="0" y="0"/>
            <a:chExt cx="270933" cy="2709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7259300" y="9258300"/>
            <a:ext cx="1028700" cy="1028700"/>
            <a:chOff x="0" y="0"/>
            <a:chExt cx="270933" cy="27093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028700" y="1229887"/>
            <a:ext cx="16323532" cy="6286266"/>
          </a:xfrm>
          <a:custGeom>
            <a:avLst/>
            <a:gdLst/>
            <a:ahLst/>
            <a:cxnLst/>
            <a:rect l="l" t="t" r="r" b="b"/>
            <a:pathLst>
              <a:path w="16323532" h="6286266">
                <a:moveTo>
                  <a:pt x="0" y="0"/>
                </a:moveTo>
                <a:lnTo>
                  <a:pt x="16323532" y="0"/>
                </a:lnTo>
                <a:lnTo>
                  <a:pt x="16323532" y="6286266"/>
                </a:lnTo>
                <a:lnTo>
                  <a:pt x="0" y="628626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06" r="-706" b="-3360"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0570149" y="6391990"/>
            <a:ext cx="2740959" cy="3599572"/>
          </a:xfrm>
          <a:custGeom>
            <a:avLst/>
            <a:gdLst/>
            <a:ahLst/>
            <a:cxnLst/>
            <a:rect l="l" t="t" r="r" b="b"/>
            <a:pathLst>
              <a:path w="2740959" h="3599572">
                <a:moveTo>
                  <a:pt x="0" y="0"/>
                </a:moveTo>
                <a:lnTo>
                  <a:pt x="2740959" y="0"/>
                </a:lnTo>
                <a:lnTo>
                  <a:pt x="2740959" y="3599572"/>
                </a:lnTo>
                <a:lnTo>
                  <a:pt x="0" y="359957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7468580" y="9563617"/>
            <a:ext cx="596019" cy="7987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4"/>
              </a:lnSpc>
            </a:pPr>
            <a:r>
              <a:rPr lang="en-US" sz="2303" b="1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16</a:t>
            </a:r>
          </a:p>
          <a:p>
            <a:pPr algn="ctr">
              <a:lnSpc>
                <a:spcPts val="3224"/>
              </a:lnSpc>
              <a:spcBef>
                <a:spcPct val="0"/>
              </a:spcBef>
            </a:pPr>
            <a:endParaRPr lang="en-US" sz="2303" b="1">
              <a:solidFill>
                <a:srgbClr val="FFFFFF"/>
              </a:solidFill>
              <a:latin typeface="Public Sans Bold"/>
              <a:ea typeface="Public Sans Bold"/>
              <a:cs typeface="Public Sans Bold"/>
              <a:sym typeface="Public Sans 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192714" y="335037"/>
            <a:ext cx="3544198" cy="441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93"/>
              </a:lnSpc>
              <a:spcBef>
                <a:spcPct val="0"/>
              </a:spcBef>
            </a:pPr>
            <a:r>
              <a:rPr lang="en-US" sz="2566">
                <a:solidFill>
                  <a:srgbClr val="1F2020"/>
                </a:solidFill>
                <a:latin typeface="Public Sans"/>
                <a:ea typeface="Public Sans"/>
                <a:cs typeface="Public Sans"/>
                <a:sym typeface="Public Sans"/>
              </a:rPr>
              <a:t>GROUP 3 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899575" y="152691"/>
            <a:ext cx="4359725" cy="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1F2020"/>
                </a:solidFill>
                <a:latin typeface="Public Sans"/>
                <a:ea typeface="Public Sans"/>
                <a:cs typeface="Public Sans"/>
                <a:sym typeface="Public Sans"/>
              </a:rPr>
              <a:t>KHO VÀ KHAI PHÁ DỮ LIỆU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346935" y="299999"/>
            <a:ext cx="4972141" cy="9298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16"/>
              </a:lnSpc>
            </a:pPr>
            <a:r>
              <a:rPr lang="en-US" sz="6469" b="1">
                <a:solidFill>
                  <a:srgbClr val="1178BE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PIVOT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3928275" y="9563617"/>
            <a:ext cx="4359725" cy="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1F2020"/>
                </a:solidFill>
                <a:latin typeface="Public Sans"/>
                <a:ea typeface="Public Sans"/>
                <a:cs typeface="Public Sans"/>
                <a:sym typeface="Public Sans"/>
              </a:rPr>
              <a:t>Đồng Thị Ngọc Dương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73588" y="377888"/>
            <a:ext cx="369285" cy="363243"/>
          </a:xfrm>
          <a:custGeom>
            <a:avLst/>
            <a:gdLst/>
            <a:ahLst/>
            <a:cxnLst/>
            <a:rect l="l" t="t" r="r" b="b"/>
            <a:pathLst>
              <a:path w="369285" h="363243">
                <a:moveTo>
                  <a:pt x="0" y="0"/>
                </a:moveTo>
                <a:lnTo>
                  <a:pt x="369285" y="0"/>
                </a:lnTo>
                <a:lnTo>
                  <a:pt x="369285" y="363242"/>
                </a:lnTo>
                <a:lnTo>
                  <a:pt x="0" y="3632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7259300" y="0"/>
            <a:ext cx="1028700" cy="1028700"/>
            <a:chOff x="0" y="0"/>
            <a:chExt cx="270933" cy="2709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7259300" y="9258300"/>
            <a:ext cx="1028700" cy="1028700"/>
            <a:chOff x="0" y="0"/>
            <a:chExt cx="270933" cy="27093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644868" y="1834159"/>
            <a:ext cx="14998265" cy="7424141"/>
          </a:xfrm>
          <a:custGeom>
            <a:avLst/>
            <a:gdLst/>
            <a:ahLst/>
            <a:cxnLst/>
            <a:rect l="l" t="t" r="r" b="b"/>
            <a:pathLst>
              <a:path w="14998265" h="7424141">
                <a:moveTo>
                  <a:pt x="0" y="0"/>
                </a:moveTo>
                <a:lnTo>
                  <a:pt x="14998264" y="0"/>
                </a:lnTo>
                <a:lnTo>
                  <a:pt x="14998264" y="7424141"/>
                </a:lnTo>
                <a:lnTo>
                  <a:pt x="0" y="74241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7468580" y="9563617"/>
            <a:ext cx="596019" cy="3986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4"/>
              </a:lnSpc>
              <a:spcBef>
                <a:spcPct val="0"/>
              </a:spcBef>
            </a:pPr>
            <a:r>
              <a:rPr lang="en-US" sz="2303" b="1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17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92714" y="335037"/>
            <a:ext cx="3544198" cy="441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93"/>
              </a:lnSpc>
              <a:spcBef>
                <a:spcPct val="0"/>
              </a:spcBef>
            </a:pPr>
            <a:r>
              <a:rPr lang="en-US" sz="2566">
                <a:solidFill>
                  <a:srgbClr val="1F2020"/>
                </a:solidFill>
                <a:latin typeface="Public Sans"/>
                <a:ea typeface="Public Sans"/>
                <a:cs typeface="Public Sans"/>
                <a:sym typeface="Public Sans"/>
              </a:rPr>
              <a:t>GROUP 3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899575" y="152691"/>
            <a:ext cx="4359725" cy="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1F2020"/>
                </a:solidFill>
                <a:latin typeface="Public Sans"/>
                <a:ea typeface="Public Sans"/>
                <a:cs typeface="Public Sans"/>
                <a:sym typeface="Public Sans"/>
              </a:rPr>
              <a:t>KHO VÀ KHAI PHÁ DỮ LIỆU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346935" y="299999"/>
            <a:ext cx="4972141" cy="9298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16"/>
              </a:lnSpc>
            </a:pPr>
            <a:r>
              <a:rPr lang="en-US" sz="6469" b="1">
                <a:solidFill>
                  <a:srgbClr val="1178BE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PIVOT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928275" y="9563617"/>
            <a:ext cx="4359725" cy="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1F2020"/>
                </a:solidFill>
                <a:latin typeface="Public Sans"/>
                <a:ea typeface="Public Sans"/>
                <a:cs typeface="Public Sans"/>
                <a:sym typeface="Public Sans"/>
              </a:rPr>
              <a:t>Đồng Thị Ngọc Dương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128264" y="-8919923"/>
            <a:ext cx="10034913" cy="17839845"/>
          </a:xfrm>
          <a:custGeom>
            <a:avLst/>
            <a:gdLst/>
            <a:ahLst/>
            <a:cxnLst/>
            <a:rect l="l" t="t" r="r" b="b"/>
            <a:pathLst>
              <a:path w="10034913" h="17839845">
                <a:moveTo>
                  <a:pt x="0" y="0"/>
                </a:moveTo>
                <a:lnTo>
                  <a:pt x="10034913" y="0"/>
                </a:lnTo>
                <a:lnTo>
                  <a:pt x="10034913" y="17839846"/>
                </a:lnTo>
                <a:lnTo>
                  <a:pt x="0" y="178398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73588" y="377888"/>
            <a:ext cx="369285" cy="363243"/>
          </a:xfrm>
          <a:custGeom>
            <a:avLst/>
            <a:gdLst/>
            <a:ahLst/>
            <a:cxnLst/>
            <a:rect l="l" t="t" r="r" b="b"/>
            <a:pathLst>
              <a:path w="369285" h="363243">
                <a:moveTo>
                  <a:pt x="0" y="0"/>
                </a:moveTo>
                <a:lnTo>
                  <a:pt x="369285" y="0"/>
                </a:lnTo>
                <a:lnTo>
                  <a:pt x="369285" y="363242"/>
                </a:lnTo>
                <a:lnTo>
                  <a:pt x="0" y="36324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7259300" y="0"/>
            <a:ext cx="1028700" cy="1028700"/>
            <a:chOff x="0" y="0"/>
            <a:chExt cx="270933" cy="27093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7259300" y="9258300"/>
            <a:ext cx="1028700" cy="1028700"/>
            <a:chOff x="0" y="0"/>
            <a:chExt cx="270933" cy="27093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8318310" y="3202402"/>
            <a:ext cx="7074112" cy="15153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625"/>
              </a:lnSpc>
            </a:pPr>
            <a:r>
              <a:rPr lang="en-US" sz="10568" b="1">
                <a:solidFill>
                  <a:srgbClr val="1178BE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5.MDX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7468580" y="9563617"/>
            <a:ext cx="596019" cy="3986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4"/>
              </a:lnSpc>
              <a:spcBef>
                <a:spcPct val="0"/>
              </a:spcBef>
            </a:pPr>
            <a:r>
              <a:rPr lang="en-US" sz="2303" b="1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18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92714" y="335037"/>
            <a:ext cx="3544198" cy="441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93"/>
              </a:lnSpc>
              <a:spcBef>
                <a:spcPct val="0"/>
              </a:spcBef>
            </a:pPr>
            <a:r>
              <a:rPr lang="en-US" sz="2566">
                <a:solidFill>
                  <a:srgbClr val="1F2020"/>
                </a:solidFill>
                <a:latin typeface="Public Sans"/>
                <a:ea typeface="Public Sans"/>
                <a:cs typeface="Public Sans"/>
                <a:sym typeface="Public Sans"/>
              </a:rPr>
              <a:t>GROUP 3 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899575" y="152691"/>
            <a:ext cx="4359725" cy="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1F2020"/>
                </a:solidFill>
                <a:latin typeface="Public Sans"/>
                <a:ea typeface="Public Sans"/>
                <a:cs typeface="Public Sans"/>
                <a:sym typeface="Public Sans"/>
              </a:rPr>
              <a:t>KHO VÀ KHAI PHÁ DỮ LIỆU</a:t>
            </a:r>
          </a:p>
        </p:txBody>
      </p:sp>
      <p:sp>
        <p:nvSpPr>
          <p:cNvPr id="14" name="Freeform 14"/>
          <p:cNvSpPr/>
          <p:nvPr/>
        </p:nvSpPr>
        <p:spPr>
          <a:xfrm rot="10414066">
            <a:off x="14465064" y="2074896"/>
            <a:ext cx="7199072" cy="6137209"/>
          </a:xfrm>
          <a:custGeom>
            <a:avLst/>
            <a:gdLst/>
            <a:ahLst/>
            <a:cxnLst/>
            <a:rect l="l" t="t" r="r" b="b"/>
            <a:pathLst>
              <a:path w="7199072" h="6137209">
                <a:moveTo>
                  <a:pt x="0" y="0"/>
                </a:moveTo>
                <a:lnTo>
                  <a:pt x="7199072" y="0"/>
                </a:lnTo>
                <a:lnTo>
                  <a:pt x="7199072" y="6137208"/>
                </a:lnTo>
                <a:lnTo>
                  <a:pt x="0" y="613720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73588" y="377888"/>
            <a:ext cx="369285" cy="363243"/>
          </a:xfrm>
          <a:custGeom>
            <a:avLst/>
            <a:gdLst/>
            <a:ahLst/>
            <a:cxnLst/>
            <a:rect l="l" t="t" r="r" b="b"/>
            <a:pathLst>
              <a:path w="369285" h="363243">
                <a:moveTo>
                  <a:pt x="0" y="0"/>
                </a:moveTo>
                <a:lnTo>
                  <a:pt x="369285" y="0"/>
                </a:lnTo>
                <a:lnTo>
                  <a:pt x="369285" y="363242"/>
                </a:lnTo>
                <a:lnTo>
                  <a:pt x="0" y="3632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7259300" y="0"/>
            <a:ext cx="1028700" cy="1028700"/>
            <a:chOff x="0" y="0"/>
            <a:chExt cx="270933" cy="2709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7259300" y="9258300"/>
            <a:ext cx="1028700" cy="1028700"/>
            <a:chOff x="0" y="0"/>
            <a:chExt cx="270933" cy="27093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 rot="-5965089">
            <a:off x="-2756663" y="6722933"/>
            <a:ext cx="7199072" cy="6137209"/>
          </a:xfrm>
          <a:custGeom>
            <a:avLst/>
            <a:gdLst/>
            <a:ahLst/>
            <a:cxnLst/>
            <a:rect l="l" t="t" r="r" b="b"/>
            <a:pathLst>
              <a:path w="7199072" h="6137209">
                <a:moveTo>
                  <a:pt x="0" y="0"/>
                </a:moveTo>
                <a:lnTo>
                  <a:pt x="7199072" y="0"/>
                </a:lnTo>
                <a:lnTo>
                  <a:pt x="7199072" y="6137209"/>
                </a:lnTo>
                <a:lnTo>
                  <a:pt x="0" y="613720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3369783" y="2237836"/>
            <a:ext cx="11608015" cy="7194969"/>
          </a:xfrm>
          <a:custGeom>
            <a:avLst/>
            <a:gdLst/>
            <a:ahLst/>
            <a:cxnLst/>
            <a:rect l="l" t="t" r="r" b="b"/>
            <a:pathLst>
              <a:path w="11608015" h="7194969">
                <a:moveTo>
                  <a:pt x="0" y="0"/>
                </a:moveTo>
                <a:lnTo>
                  <a:pt x="11608015" y="0"/>
                </a:lnTo>
                <a:lnTo>
                  <a:pt x="11608015" y="7194969"/>
                </a:lnTo>
                <a:lnTo>
                  <a:pt x="0" y="719496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5784"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7468580" y="9563617"/>
            <a:ext cx="596019" cy="3986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4"/>
              </a:lnSpc>
              <a:spcBef>
                <a:spcPct val="0"/>
              </a:spcBef>
            </a:pPr>
            <a:r>
              <a:rPr lang="en-US" sz="2303" b="1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19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92714" y="335037"/>
            <a:ext cx="3544198" cy="441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93"/>
              </a:lnSpc>
              <a:spcBef>
                <a:spcPct val="0"/>
              </a:spcBef>
            </a:pPr>
            <a:r>
              <a:rPr lang="en-US" sz="2566">
                <a:solidFill>
                  <a:srgbClr val="1F2020"/>
                </a:solidFill>
                <a:latin typeface="Public Sans"/>
                <a:ea typeface="Public Sans"/>
                <a:cs typeface="Public Sans"/>
                <a:sym typeface="Public Sans"/>
              </a:rPr>
              <a:t>GROUP 3 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899575" y="152691"/>
            <a:ext cx="4359725" cy="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1F2020"/>
                </a:solidFill>
                <a:latin typeface="Public Sans"/>
                <a:ea typeface="Public Sans"/>
                <a:cs typeface="Public Sans"/>
                <a:sym typeface="Public Sans"/>
              </a:rPr>
              <a:t>KHO VÀ KHAI PHÁ DỮ LIỆU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369783" y="1155161"/>
            <a:ext cx="11548435" cy="730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00"/>
              </a:lnSpc>
            </a:pPr>
            <a:r>
              <a:rPr lang="en-US" sz="5000" b="1">
                <a:solidFill>
                  <a:srgbClr val="1178BE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1.Truy vấn doanh thu theo danh mục sản phẩm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3956850" y="9563617"/>
            <a:ext cx="4359725" cy="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1F2020"/>
                </a:solidFill>
                <a:latin typeface="Public Sans"/>
                <a:ea typeface="Public Sans"/>
                <a:cs typeface="Public Sans"/>
                <a:sym typeface="Public Sans"/>
              </a:rPr>
              <a:t>Đồng Thị Ngọc Dương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689201" y="369985"/>
            <a:ext cx="47625" cy="2816742"/>
            <a:chOff x="0" y="0"/>
            <a:chExt cx="11388" cy="67350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388" cy="673509"/>
            </a:xfrm>
            <a:custGeom>
              <a:avLst/>
              <a:gdLst/>
              <a:ahLst/>
              <a:cxnLst/>
              <a:rect l="l" t="t" r="r" b="b"/>
              <a:pathLst>
                <a:path w="11388" h="673509">
                  <a:moveTo>
                    <a:pt x="0" y="0"/>
                  </a:moveTo>
                  <a:lnTo>
                    <a:pt x="11388" y="0"/>
                  </a:lnTo>
                  <a:lnTo>
                    <a:pt x="11388" y="673509"/>
                  </a:lnTo>
                  <a:lnTo>
                    <a:pt x="0" y="673509"/>
                  </a:lnTo>
                  <a:close/>
                </a:path>
              </a:pathLst>
            </a:custGeom>
            <a:solidFill>
              <a:srgbClr val="02C4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1388" cy="7116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139353" y="9153906"/>
            <a:ext cx="1148647" cy="1133094"/>
            <a:chOff x="0" y="0"/>
            <a:chExt cx="274652" cy="27093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74652" cy="270933"/>
            </a:xfrm>
            <a:custGeom>
              <a:avLst/>
              <a:gdLst/>
              <a:ahLst/>
              <a:cxnLst/>
              <a:rect l="l" t="t" r="r" b="b"/>
              <a:pathLst>
                <a:path w="274652" h="270933">
                  <a:moveTo>
                    <a:pt x="0" y="0"/>
                  </a:moveTo>
                  <a:lnTo>
                    <a:pt x="274652" y="0"/>
                  </a:lnTo>
                  <a:lnTo>
                    <a:pt x="274652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274652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519631" y="369985"/>
            <a:ext cx="379103" cy="372899"/>
          </a:xfrm>
          <a:custGeom>
            <a:avLst/>
            <a:gdLst/>
            <a:ahLst/>
            <a:cxnLst/>
            <a:rect l="l" t="t" r="r" b="b"/>
            <a:pathLst>
              <a:path w="379103" h="372899">
                <a:moveTo>
                  <a:pt x="0" y="0"/>
                </a:moveTo>
                <a:lnTo>
                  <a:pt x="379102" y="0"/>
                </a:lnTo>
                <a:lnTo>
                  <a:pt x="379102" y="372899"/>
                </a:lnTo>
                <a:lnTo>
                  <a:pt x="0" y="3728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17185653" y="-103907"/>
            <a:ext cx="1102347" cy="1132607"/>
            <a:chOff x="0" y="0"/>
            <a:chExt cx="282812" cy="29057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82812" cy="290575"/>
            </a:xfrm>
            <a:custGeom>
              <a:avLst/>
              <a:gdLst/>
              <a:ahLst/>
              <a:cxnLst/>
              <a:rect l="l" t="t" r="r" b="b"/>
              <a:pathLst>
                <a:path w="282812" h="290575">
                  <a:moveTo>
                    <a:pt x="0" y="0"/>
                  </a:moveTo>
                  <a:lnTo>
                    <a:pt x="282812" y="0"/>
                  </a:lnTo>
                  <a:lnTo>
                    <a:pt x="282812" y="290575"/>
                  </a:lnTo>
                  <a:lnTo>
                    <a:pt x="0" y="290575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282812" cy="3286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-278780" y="5858529"/>
            <a:ext cx="4428471" cy="4428471"/>
          </a:xfrm>
          <a:custGeom>
            <a:avLst/>
            <a:gdLst/>
            <a:ahLst/>
            <a:cxnLst/>
            <a:rect l="l" t="t" r="r" b="b"/>
            <a:pathLst>
              <a:path w="4428471" h="4428471">
                <a:moveTo>
                  <a:pt x="0" y="0"/>
                </a:moveTo>
                <a:lnTo>
                  <a:pt x="4428470" y="0"/>
                </a:lnTo>
                <a:lnTo>
                  <a:pt x="4428470" y="4428471"/>
                </a:lnTo>
                <a:lnTo>
                  <a:pt x="0" y="44284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7408027" y="9546537"/>
            <a:ext cx="611299" cy="4234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33"/>
              </a:lnSpc>
              <a:spcBef>
                <a:spcPct val="0"/>
              </a:spcBef>
            </a:pPr>
            <a:r>
              <a:rPr lang="en-US" sz="2452" b="1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02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978142" y="790509"/>
            <a:ext cx="10331717" cy="908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30"/>
              </a:lnSpc>
            </a:pPr>
            <a:r>
              <a:rPr lang="en-US" sz="6300" b="1">
                <a:solidFill>
                  <a:srgbClr val="1178BE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GROUP 3  -  TEAM MEMBERS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89500" y="312835"/>
            <a:ext cx="3544198" cy="441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93"/>
              </a:lnSpc>
              <a:spcBef>
                <a:spcPct val="0"/>
              </a:spcBef>
            </a:pPr>
            <a:r>
              <a:rPr lang="en-US" sz="2566">
                <a:solidFill>
                  <a:srgbClr val="1F2020"/>
                </a:solidFill>
                <a:latin typeface="Public Sans"/>
                <a:ea typeface="Public Sans"/>
                <a:cs typeface="Public Sans"/>
                <a:sym typeface="Public Sans"/>
              </a:rPr>
              <a:t>GROUP 3 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723153" y="301124"/>
            <a:ext cx="4416200" cy="441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93"/>
              </a:lnSpc>
              <a:spcBef>
                <a:spcPct val="0"/>
              </a:spcBef>
            </a:pPr>
            <a:r>
              <a:rPr lang="en-US" sz="2566">
                <a:solidFill>
                  <a:srgbClr val="1F2020"/>
                </a:solidFill>
                <a:latin typeface="Public Sans"/>
                <a:ea typeface="Public Sans"/>
                <a:cs typeface="Public Sans"/>
                <a:sym typeface="Public Sans"/>
              </a:rPr>
              <a:t>KHO VÀ KHAI PHÁ DỮ LIỆU</a:t>
            </a:r>
          </a:p>
        </p:txBody>
      </p:sp>
      <p:graphicFrame>
        <p:nvGraphicFramePr>
          <p:cNvPr id="17" name="Table 17"/>
          <p:cNvGraphicFramePr>
            <a:graphicFrameLocks noGrp="1"/>
          </p:cNvGraphicFramePr>
          <p:nvPr/>
        </p:nvGraphicFramePr>
        <p:xfrm>
          <a:off x="1758513" y="2058035"/>
          <a:ext cx="14770974" cy="7545651"/>
        </p:xfrm>
        <a:graphic>
          <a:graphicData uri="http://schemas.openxmlformats.org/drawingml/2006/table">
            <a:tbl>
              <a:tblPr/>
              <a:tblGrid>
                <a:gridCol w="14947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967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671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123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99894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293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099" b="1" u="none" strike="noStrik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STT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33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399" b="1" u="none" strike="noStrik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Họ và Tên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33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399" b="1" u="none" strike="noStrik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Phân công công việc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33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399" b="1" u="none" strike="noStrik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% Đóng góp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63574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33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399" b="1" u="none" strike="noStrik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33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399" b="1" u="none" strike="noStrik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Nguyễn Ngọc Oanh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33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399" b="1" u="none" strike="noStrik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Tìm data, phân tích dữ liệu, thực hiện ETL, OLAP, StarSchema, Pivot, MDX, Dashboard </a:t>
                      </a:r>
                      <a:endParaRPr lang="en-US" sz="1100"/>
                    </a:p>
                    <a:p>
                      <a:pPr marL="0" lvl="0" indent="0" algn="ctr">
                        <a:lnSpc>
                          <a:spcPts val="3359"/>
                        </a:lnSpc>
                        <a:spcBef>
                          <a:spcPct val="0"/>
                        </a:spcBef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33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399" b="1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33</a:t>
                      </a:r>
                      <a:r>
                        <a:rPr lang="en-US" sz="2399" b="1" u="none" strike="noStrik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%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63574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33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399" b="1" u="none" strike="noStrik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2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33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399" b="1" u="none" strike="noStrik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Nguyễn Công Thanh Mỹ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33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399" b="1" u="none" strike="noStrik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Tìm data, phân tích dữ liệu, thực hiện ETL, OLAP, StarSchema, Pivot, MDX, Dashboard </a:t>
                      </a:r>
                      <a:endParaRPr lang="en-US" sz="1100"/>
                    </a:p>
                    <a:p>
                      <a:pPr marL="0" lvl="0" indent="0" algn="ctr">
                        <a:lnSpc>
                          <a:spcPts val="3359"/>
                        </a:lnSpc>
                        <a:spcBef>
                          <a:spcPct val="0"/>
                        </a:spcBef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33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399" b="1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33</a:t>
                      </a:r>
                      <a:r>
                        <a:rPr lang="en-US" sz="2399" b="1" u="none" strike="noStrik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%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18609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33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399" b="1" u="none" strike="noStrik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3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33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399" b="1" u="none" strike="noStrik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Đồng Thị Ngọc Dương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33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399" b="1" u="none" strike="noStrik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Tìm data, phân tích dữ liệu, thực hiện ETL, OLAP, StarSchema, Pivot, MDX, Dashboard </a:t>
                      </a:r>
                      <a:endParaRPr lang="en-US" sz="1100"/>
                    </a:p>
                    <a:p>
                      <a:pPr marL="0" lvl="0" indent="0" algn="ctr">
                        <a:lnSpc>
                          <a:spcPts val="3359"/>
                        </a:lnSpc>
                        <a:spcBef>
                          <a:spcPct val="0"/>
                        </a:spcBef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33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399" b="1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34</a:t>
                      </a:r>
                      <a:r>
                        <a:rPr lang="en-US" sz="2399" b="1" u="none" strike="noStrik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%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73588" y="377888"/>
            <a:ext cx="369285" cy="363243"/>
          </a:xfrm>
          <a:custGeom>
            <a:avLst/>
            <a:gdLst/>
            <a:ahLst/>
            <a:cxnLst/>
            <a:rect l="l" t="t" r="r" b="b"/>
            <a:pathLst>
              <a:path w="369285" h="363243">
                <a:moveTo>
                  <a:pt x="0" y="0"/>
                </a:moveTo>
                <a:lnTo>
                  <a:pt x="369285" y="0"/>
                </a:lnTo>
                <a:lnTo>
                  <a:pt x="369285" y="363242"/>
                </a:lnTo>
                <a:lnTo>
                  <a:pt x="0" y="3632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7259300" y="0"/>
            <a:ext cx="1028700" cy="1028700"/>
            <a:chOff x="0" y="0"/>
            <a:chExt cx="270933" cy="2709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7259300" y="9258300"/>
            <a:ext cx="1028700" cy="1028700"/>
            <a:chOff x="0" y="0"/>
            <a:chExt cx="270933" cy="27093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 rot="-5965089">
            <a:off x="-2756663" y="6722933"/>
            <a:ext cx="7199072" cy="6137209"/>
          </a:xfrm>
          <a:custGeom>
            <a:avLst/>
            <a:gdLst/>
            <a:ahLst/>
            <a:cxnLst/>
            <a:rect l="l" t="t" r="r" b="b"/>
            <a:pathLst>
              <a:path w="7199072" h="6137209">
                <a:moveTo>
                  <a:pt x="0" y="0"/>
                </a:moveTo>
                <a:lnTo>
                  <a:pt x="7199072" y="0"/>
                </a:lnTo>
                <a:lnTo>
                  <a:pt x="7199072" y="6137209"/>
                </a:lnTo>
                <a:lnTo>
                  <a:pt x="0" y="613720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3493371" y="2433886"/>
            <a:ext cx="11301259" cy="5982598"/>
          </a:xfrm>
          <a:custGeom>
            <a:avLst/>
            <a:gdLst/>
            <a:ahLst/>
            <a:cxnLst/>
            <a:rect l="l" t="t" r="r" b="b"/>
            <a:pathLst>
              <a:path w="11301259" h="5982598">
                <a:moveTo>
                  <a:pt x="0" y="0"/>
                </a:moveTo>
                <a:lnTo>
                  <a:pt x="11301258" y="0"/>
                </a:lnTo>
                <a:lnTo>
                  <a:pt x="11301258" y="5982597"/>
                </a:lnTo>
                <a:lnTo>
                  <a:pt x="0" y="598259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5549"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7468580" y="9563617"/>
            <a:ext cx="596019" cy="3986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4"/>
              </a:lnSpc>
              <a:spcBef>
                <a:spcPct val="0"/>
              </a:spcBef>
            </a:pPr>
            <a:r>
              <a:rPr lang="en-US" sz="2303" b="1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20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92714" y="335037"/>
            <a:ext cx="3544198" cy="441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93"/>
              </a:lnSpc>
              <a:spcBef>
                <a:spcPct val="0"/>
              </a:spcBef>
            </a:pPr>
            <a:r>
              <a:rPr lang="en-US" sz="2566">
                <a:solidFill>
                  <a:srgbClr val="1F2020"/>
                </a:solidFill>
                <a:latin typeface="Public Sans"/>
                <a:ea typeface="Public Sans"/>
                <a:cs typeface="Public Sans"/>
                <a:sym typeface="Public Sans"/>
              </a:rPr>
              <a:t>GROUP 3 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899575" y="152691"/>
            <a:ext cx="4359725" cy="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1F2020"/>
                </a:solidFill>
                <a:latin typeface="Public Sans"/>
                <a:ea typeface="Public Sans"/>
                <a:cs typeface="Public Sans"/>
                <a:sym typeface="Public Sans"/>
              </a:rPr>
              <a:t>KHO VÀ KHAI PHÁ DỮ LIỆU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77897" y="1255961"/>
            <a:ext cx="15532206" cy="730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00"/>
              </a:lnSpc>
            </a:pPr>
            <a:r>
              <a:rPr lang="en-US" sz="5000" b="1">
                <a:solidFill>
                  <a:srgbClr val="1178BE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2.Truy vấn tổng thu nhập hàng tháng của khách hàng theo quốc gia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3928275" y="9563617"/>
            <a:ext cx="4359725" cy="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1F2020"/>
                </a:solidFill>
                <a:latin typeface="Public Sans"/>
                <a:ea typeface="Public Sans"/>
                <a:cs typeface="Public Sans"/>
                <a:sym typeface="Public Sans"/>
              </a:rPr>
              <a:t>Đồng Thị Ngọc Dương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73588" y="377888"/>
            <a:ext cx="369285" cy="363243"/>
          </a:xfrm>
          <a:custGeom>
            <a:avLst/>
            <a:gdLst/>
            <a:ahLst/>
            <a:cxnLst/>
            <a:rect l="l" t="t" r="r" b="b"/>
            <a:pathLst>
              <a:path w="369285" h="363243">
                <a:moveTo>
                  <a:pt x="0" y="0"/>
                </a:moveTo>
                <a:lnTo>
                  <a:pt x="369285" y="0"/>
                </a:lnTo>
                <a:lnTo>
                  <a:pt x="369285" y="363242"/>
                </a:lnTo>
                <a:lnTo>
                  <a:pt x="0" y="3632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7259300" y="0"/>
            <a:ext cx="1028700" cy="1028700"/>
            <a:chOff x="0" y="0"/>
            <a:chExt cx="270933" cy="2709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7259300" y="9258300"/>
            <a:ext cx="1028700" cy="1028700"/>
            <a:chOff x="0" y="0"/>
            <a:chExt cx="270933" cy="27093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 rot="-5965089">
            <a:off x="-2478888" y="6893703"/>
            <a:ext cx="7199072" cy="6137209"/>
          </a:xfrm>
          <a:custGeom>
            <a:avLst/>
            <a:gdLst/>
            <a:ahLst/>
            <a:cxnLst/>
            <a:rect l="l" t="t" r="r" b="b"/>
            <a:pathLst>
              <a:path w="7199072" h="6137209">
                <a:moveTo>
                  <a:pt x="0" y="0"/>
                </a:moveTo>
                <a:lnTo>
                  <a:pt x="7199071" y="0"/>
                </a:lnTo>
                <a:lnTo>
                  <a:pt x="7199071" y="6137209"/>
                </a:lnTo>
                <a:lnTo>
                  <a:pt x="0" y="613720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2935609" y="2433886"/>
            <a:ext cx="12416782" cy="6683950"/>
          </a:xfrm>
          <a:custGeom>
            <a:avLst/>
            <a:gdLst/>
            <a:ahLst/>
            <a:cxnLst/>
            <a:rect l="l" t="t" r="r" b="b"/>
            <a:pathLst>
              <a:path w="12416782" h="6683950">
                <a:moveTo>
                  <a:pt x="0" y="0"/>
                </a:moveTo>
                <a:lnTo>
                  <a:pt x="12416782" y="0"/>
                </a:lnTo>
                <a:lnTo>
                  <a:pt x="12416782" y="6683950"/>
                </a:lnTo>
                <a:lnTo>
                  <a:pt x="0" y="668395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5293"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7468580" y="9563617"/>
            <a:ext cx="596019" cy="3986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4"/>
              </a:lnSpc>
              <a:spcBef>
                <a:spcPct val="0"/>
              </a:spcBef>
            </a:pPr>
            <a:r>
              <a:rPr lang="en-US" sz="2303" b="1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21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92714" y="335037"/>
            <a:ext cx="3544198" cy="441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93"/>
              </a:lnSpc>
              <a:spcBef>
                <a:spcPct val="0"/>
              </a:spcBef>
            </a:pPr>
            <a:r>
              <a:rPr lang="en-US" sz="2566">
                <a:solidFill>
                  <a:srgbClr val="1F2020"/>
                </a:solidFill>
                <a:latin typeface="Public Sans"/>
                <a:ea typeface="Public Sans"/>
                <a:cs typeface="Public Sans"/>
                <a:sym typeface="Public Sans"/>
              </a:rPr>
              <a:t>GROUP 3 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899575" y="152691"/>
            <a:ext cx="4359725" cy="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1F2020"/>
                </a:solidFill>
                <a:latin typeface="Public Sans"/>
                <a:ea typeface="Public Sans"/>
                <a:cs typeface="Public Sans"/>
                <a:sym typeface="Public Sans"/>
              </a:rPr>
              <a:t>KHO VÀ KHAI PHÁ DỮ LIỆU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77897" y="1255961"/>
            <a:ext cx="15532206" cy="730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00"/>
              </a:lnSpc>
            </a:pPr>
            <a:r>
              <a:rPr lang="en-US" sz="5000" b="1">
                <a:solidFill>
                  <a:srgbClr val="1178BE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3.Truy vấn chi phí của sản phẩm theo chiến dịch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3928275" y="9563617"/>
            <a:ext cx="4359725" cy="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1F2020"/>
                </a:solidFill>
                <a:latin typeface="Public Sans"/>
                <a:ea typeface="Public Sans"/>
                <a:cs typeface="Public Sans"/>
                <a:sym typeface="Public Sans"/>
              </a:rPr>
              <a:t>Đồng Thị Ngọc Dương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73588" y="377888"/>
            <a:ext cx="369285" cy="363243"/>
          </a:xfrm>
          <a:custGeom>
            <a:avLst/>
            <a:gdLst/>
            <a:ahLst/>
            <a:cxnLst/>
            <a:rect l="l" t="t" r="r" b="b"/>
            <a:pathLst>
              <a:path w="369285" h="363243">
                <a:moveTo>
                  <a:pt x="0" y="0"/>
                </a:moveTo>
                <a:lnTo>
                  <a:pt x="369285" y="0"/>
                </a:lnTo>
                <a:lnTo>
                  <a:pt x="369285" y="363242"/>
                </a:lnTo>
                <a:lnTo>
                  <a:pt x="0" y="3632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7259300" y="0"/>
            <a:ext cx="1028700" cy="1028700"/>
            <a:chOff x="0" y="0"/>
            <a:chExt cx="270933" cy="2709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7259300" y="9258300"/>
            <a:ext cx="1028700" cy="1028700"/>
            <a:chOff x="0" y="0"/>
            <a:chExt cx="270933" cy="27093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 rot="-5965089">
            <a:off x="-2941305" y="7218396"/>
            <a:ext cx="7199072" cy="6137209"/>
          </a:xfrm>
          <a:custGeom>
            <a:avLst/>
            <a:gdLst/>
            <a:ahLst/>
            <a:cxnLst/>
            <a:rect l="l" t="t" r="r" b="b"/>
            <a:pathLst>
              <a:path w="7199072" h="6137209">
                <a:moveTo>
                  <a:pt x="0" y="0"/>
                </a:moveTo>
                <a:lnTo>
                  <a:pt x="7199071" y="0"/>
                </a:lnTo>
                <a:lnTo>
                  <a:pt x="7199071" y="6137208"/>
                </a:lnTo>
                <a:lnTo>
                  <a:pt x="0" y="61372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2935609" y="2930525"/>
            <a:ext cx="12416782" cy="6645292"/>
          </a:xfrm>
          <a:custGeom>
            <a:avLst/>
            <a:gdLst/>
            <a:ahLst/>
            <a:cxnLst/>
            <a:rect l="l" t="t" r="r" b="b"/>
            <a:pathLst>
              <a:path w="12416782" h="6645292">
                <a:moveTo>
                  <a:pt x="0" y="0"/>
                </a:moveTo>
                <a:lnTo>
                  <a:pt x="12416782" y="0"/>
                </a:lnTo>
                <a:lnTo>
                  <a:pt x="12416782" y="6645292"/>
                </a:lnTo>
                <a:lnTo>
                  <a:pt x="0" y="664529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5906"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7468580" y="9563617"/>
            <a:ext cx="596019" cy="3986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4"/>
              </a:lnSpc>
              <a:spcBef>
                <a:spcPct val="0"/>
              </a:spcBef>
            </a:pPr>
            <a:r>
              <a:rPr lang="en-US" sz="2303" b="1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22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92714" y="335037"/>
            <a:ext cx="3544198" cy="441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93"/>
              </a:lnSpc>
              <a:spcBef>
                <a:spcPct val="0"/>
              </a:spcBef>
            </a:pPr>
            <a:r>
              <a:rPr lang="en-US" sz="2566">
                <a:solidFill>
                  <a:srgbClr val="1F2020"/>
                </a:solidFill>
                <a:latin typeface="Public Sans"/>
                <a:ea typeface="Public Sans"/>
                <a:cs typeface="Public Sans"/>
                <a:sym typeface="Public Sans"/>
              </a:rPr>
              <a:t>GROUP 3 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899575" y="152691"/>
            <a:ext cx="4359725" cy="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1F2020"/>
                </a:solidFill>
                <a:latin typeface="Public Sans"/>
                <a:ea typeface="Public Sans"/>
                <a:cs typeface="Public Sans"/>
                <a:sym typeface="Public Sans"/>
              </a:rPr>
              <a:t>KHO VÀ KHAI PHÁ DỮ LIỆU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727094" y="1057275"/>
            <a:ext cx="15532206" cy="1425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00"/>
              </a:lnSpc>
            </a:pPr>
            <a:r>
              <a:rPr lang="en-US" sz="5000" b="1">
                <a:solidFill>
                  <a:srgbClr val="1178BE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4.Tổng số lượng sản phẩm bán ra theo từng quốc</a:t>
            </a:r>
          </a:p>
          <a:p>
            <a:pPr algn="ctr">
              <a:lnSpc>
                <a:spcPts val="5500"/>
              </a:lnSpc>
            </a:pPr>
            <a:r>
              <a:rPr lang="en-US" sz="5000" b="1">
                <a:solidFill>
                  <a:srgbClr val="1178BE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 gia của khách hàng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3928275" y="9563617"/>
            <a:ext cx="4359725" cy="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1F2020"/>
                </a:solidFill>
                <a:latin typeface="Public Sans"/>
                <a:ea typeface="Public Sans"/>
                <a:cs typeface="Public Sans"/>
                <a:sym typeface="Public Sans"/>
              </a:rPr>
              <a:t>Đồng Thị Ngọc Dương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73588" y="377888"/>
            <a:ext cx="369285" cy="363243"/>
          </a:xfrm>
          <a:custGeom>
            <a:avLst/>
            <a:gdLst/>
            <a:ahLst/>
            <a:cxnLst/>
            <a:rect l="l" t="t" r="r" b="b"/>
            <a:pathLst>
              <a:path w="369285" h="363243">
                <a:moveTo>
                  <a:pt x="0" y="0"/>
                </a:moveTo>
                <a:lnTo>
                  <a:pt x="369285" y="0"/>
                </a:lnTo>
                <a:lnTo>
                  <a:pt x="369285" y="363242"/>
                </a:lnTo>
                <a:lnTo>
                  <a:pt x="0" y="3632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7259300" y="0"/>
            <a:ext cx="1028700" cy="1028700"/>
            <a:chOff x="0" y="0"/>
            <a:chExt cx="270933" cy="2709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7259300" y="9258300"/>
            <a:ext cx="1028700" cy="1028700"/>
            <a:chOff x="0" y="0"/>
            <a:chExt cx="270933" cy="27093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 rot="-5965089">
            <a:off x="-2941305" y="7218396"/>
            <a:ext cx="7199072" cy="6137209"/>
          </a:xfrm>
          <a:custGeom>
            <a:avLst/>
            <a:gdLst/>
            <a:ahLst/>
            <a:cxnLst/>
            <a:rect l="l" t="t" r="r" b="b"/>
            <a:pathLst>
              <a:path w="7199072" h="6137209">
                <a:moveTo>
                  <a:pt x="0" y="0"/>
                </a:moveTo>
                <a:lnTo>
                  <a:pt x="7199071" y="0"/>
                </a:lnTo>
                <a:lnTo>
                  <a:pt x="7199071" y="6137208"/>
                </a:lnTo>
                <a:lnTo>
                  <a:pt x="0" y="61372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4996203" y="2090539"/>
            <a:ext cx="8993987" cy="7871769"/>
          </a:xfrm>
          <a:custGeom>
            <a:avLst/>
            <a:gdLst/>
            <a:ahLst/>
            <a:cxnLst/>
            <a:rect l="l" t="t" r="r" b="b"/>
            <a:pathLst>
              <a:path w="8993987" h="7871769">
                <a:moveTo>
                  <a:pt x="0" y="0"/>
                </a:moveTo>
                <a:lnTo>
                  <a:pt x="8993988" y="0"/>
                </a:lnTo>
                <a:lnTo>
                  <a:pt x="8993988" y="7871769"/>
                </a:lnTo>
                <a:lnTo>
                  <a:pt x="0" y="787176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4748" b="-37515"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7468580" y="9563617"/>
            <a:ext cx="596019" cy="3986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4"/>
              </a:lnSpc>
              <a:spcBef>
                <a:spcPct val="0"/>
              </a:spcBef>
            </a:pPr>
            <a:r>
              <a:rPr lang="en-US" sz="2303" b="1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23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92714" y="335037"/>
            <a:ext cx="3544198" cy="441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93"/>
              </a:lnSpc>
              <a:spcBef>
                <a:spcPct val="0"/>
              </a:spcBef>
            </a:pPr>
            <a:r>
              <a:rPr lang="en-US" sz="2566">
                <a:solidFill>
                  <a:srgbClr val="1F2020"/>
                </a:solidFill>
                <a:latin typeface="Public Sans"/>
                <a:ea typeface="Public Sans"/>
                <a:cs typeface="Public Sans"/>
                <a:sym typeface="Public Sans"/>
              </a:rPr>
              <a:t>GROUP 3 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899575" y="152691"/>
            <a:ext cx="4359725" cy="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1F2020"/>
                </a:solidFill>
                <a:latin typeface="Public Sans"/>
                <a:ea typeface="Public Sans"/>
                <a:cs typeface="Public Sans"/>
                <a:sym typeface="Public Sans"/>
              </a:rPr>
              <a:t>KHO VÀ KHAI PHÁ DỮ LIỆU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727094" y="1057275"/>
            <a:ext cx="15532206" cy="730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00"/>
              </a:lnSpc>
            </a:pPr>
            <a:r>
              <a:rPr lang="en-US" sz="5000" b="1">
                <a:solidFill>
                  <a:srgbClr val="1178BE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5.Chi phí bán hàng theo Date của China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3928275" y="9563617"/>
            <a:ext cx="4359725" cy="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1F2020"/>
                </a:solidFill>
                <a:latin typeface="Public Sans"/>
                <a:ea typeface="Public Sans"/>
                <a:cs typeface="Public Sans"/>
                <a:sym typeface="Public Sans"/>
              </a:rPr>
              <a:t>Đồng Thị Ngọc Dương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73588" y="377888"/>
            <a:ext cx="369285" cy="363243"/>
          </a:xfrm>
          <a:custGeom>
            <a:avLst/>
            <a:gdLst/>
            <a:ahLst/>
            <a:cxnLst/>
            <a:rect l="l" t="t" r="r" b="b"/>
            <a:pathLst>
              <a:path w="369285" h="363243">
                <a:moveTo>
                  <a:pt x="0" y="0"/>
                </a:moveTo>
                <a:lnTo>
                  <a:pt x="369285" y="0"/>
                </a:lnTo>
                <a:lnTo>
                  <a:pt x="369285" y="363242"/>
                </a:lnTo>
                <a:lnTo>
                  <a:pt x="0" y="3632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7259300" y="0"/>
            <a:ext cx="1028700" cy="1028700"/>
            <a:chOff x="0" y="0"/>
            <a:chExt cx="270933" cy="2709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7259300" y="9258300"/>
            <a:ext cx="1028700" cy="1028700"/>
            <a:chOff x="0" y="0"/>
            <a:chExt cx="270933" cy="27093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 rot="-5965089">
            <a:off x="-2941305" y="7218396"/>
            <a:ext cx="7199072" cy="6137209"/>
          </a:xfrm>
          <a:custGeom>
            <a:avLst/>
            <a:gdLst/>
            <a:ahLst/>
            <a:cxnLst/>
            <a:rect l="l" t="t" r="r" b="b"/>
            <a:pathLst>
              <a:path w="7199072" h="6137209">
                <a:moveTo>
                  <a:pt x="0" y="0"/>
                </a:moveTo>
                <a:lnTo>
                  <a:pt x="7199071" y="0"/>
                </a:lnTo>
                <a:lnTo>
                  <a:pt x="7199071" y="6137208"/>
                </a:lnTo>
                <a:lnTo>
                  <a:pt x="0" y="61372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4675326" y="2035175"/>
            <a:ext cx="8517230" cy="7737475"/>
          </a:xfrm>
          <a:custGeom>
            <a:avLst/>
            <a:gdLst/>
            <a:ahLst/>
            <a:cxnLst/>
            <a:rect l="l" t="t" r="r" b="b"/>
            <a:pathLst>
              <a:path w="8517230" h="7737475">
                <a:moveTo>
                  <a:pt x="0" y="0"/>
                </a:moveTo>
                <a:lnTo>
                  <a:pt x="8517230" y="0"/>
                </a:lnTo>
                <a:lnTo>
                  <a:pt x="8517230" y="7737475"/>
                </a:lnTo>
                <a:lnTo>
                  <a:pt x="0" y="773747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4332" b="-25336"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7468580" y="9563617"/>
            <a:ext cx="596019" cy="3986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4"/>
              </a:lnSpc>
              <a:spcBef>
                <a:spcPct val="0"/>
              </a:spcBef>
            </a:pPr>
            <a:r>
              <a:rPr lang="en-US" sz="2303" b="1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24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92714" y="335037"/>
            <a:ext cx="3544198" cy="441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93"/>
              </a:lnSpc>
              <a:spcBef>
                <a:spcPct val="0"/>
              </a:spcBef>
            </a:pPr>
            <a:r>
              <a:rPr lang="en-US" sz="2566">
                <a:solidFill>
                  <a:srgbClr val="1F2020"/>
                </a:solidFill>
                <a:latin typeface="Public Sans"/>
                <a:ea typeface="Public Sans"/>
                <a:cs typeface="Public Sans"/>
                <a:sym typeface="Public Sans"/>
              </a:rPr>
              <a:t>GROUP 3 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899575" y="152691"/>
            <a:ext cx="4359725" cy="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1F2020"/>
                </a:solidFill>
                <a:latin typeface="Public Sans"/>
                <a:ea typeface="Public Sans"/>
                <a:cs typeface="Public Sans"/>
                <a:sym typeface="Public Sans"/>
              </a:rPr>
              <a:t>KHO VÀ KHAI PHÁ DỮ LIỆU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727094" y="1057275"/>
            <a:ext cx="15532206" cy="730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00"/>
              </a:lnSpc>
            </a:pPr>
            <a:r>
              <a:rPr lang="en-US" sz="5000" b="1">
                <a:solidFill>
                  <a:srgbClr val="1178BE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6.Điểm tín dụng của khách hàng tại bang California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3928275" y="9563617"/>
            <a:ext cx="4359725" cy="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1F2020"/>
                </a:solidFill>
                <a:latin typeface="Public Sans"/>
                <a:ea typeface="Public Sans"/>
                <a:cs typeface="Public Sans"/>
                <a:sym typeface="Public Sans"/>
              </a:rPr>
              <a:t>Đồng Thị Ngọc Dương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73588" y="377888"/>
            <a:ext cx="369285" cy="363243"/>
          </a:xfrm>
          <a:custGeom>
            <a:avLst/>
            <a:gdLst/>
            <a:ahLst/>
            <a:cxnLst/>
            <a:rect l="l" t="t" r="r" b="b"/>
            <a:pathLst>
              <a:path w="369285" h="363243">
                <a:moveTo>
                  <a:pt x="0" y="0"/>
                </a:moveTo>
                <a:lnTo>
                  <a:pt x="369285" y="0"/>
                </a:lnTo>
                <a:lnTo>
                  <a:pt x="369285" y="363242"/>
                </a:lnTo>
                <a:lnTo>
                  <a:pt x="0" y="3632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7259300" y="0"/>
            <a:ext cx="1028700" cy="1028700"/>
            <a:chOff x="0" y="0"/>
            <a:chExt cx="270933" cy="2709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7259300" y="9258300"/>
            <a:ext cx="1028700" cy="1028700"/>
            <a:chOff x="0" y="0"/>
            <a:chExt cx="270933" cy="27093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3340901" y="-329491"/>
            <a:ext cx="5549606" cy="10616491"/>
          </a:xfrm>
          <a:custGeom>
            <a:avLst/>
            <a:gdLst/>
            <a:ahLst/>
            <a:cxnLst/>
            <a:rect l="l" t="t" r="r" b="b"/>
            <a:pathLst>
              <a:path w="5549606" h="10616491">
                <a:moveTo>
                  <a:pt x="0" y="0"/>
                </a:moveTo>
                <a:lnTo>
                  <a:pt x="5549606" y="0"/>
                </a:lnTo>
                <a:lnTo>
                  <a:pt x="5549606" y="10616491"/>
                </a:lnTo>
                <a:lnTo>
                  <a:pt x="0" y="1061649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5617" r="-1837"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7468580" y="9563617"/>
            <a:ext cx="596019" cy="3986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4"/>
              </a:lnSpc>
              <a:spcBef>
                <a:spcPct val="0"/>
              </a:spcBef>
            </a:pPr>
            <a:r>
              <a:rPr lang="en-US" sz="2303" b="1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25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92714" y="335037"/>
            <a:ext cx="3544198" cy="441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93"/>
              </a:lnSpc>
              <a:spcBef>
                <a:spcPct val="0"/>
              </a:spcBef>
            </a:pPr>
            <a:r>
              <a:rPr lang="en-US" sz="2566">
                <a:solidFill>
                  <a:srgbClr val="1F2020"/>
                </a:solidFill>
                <a:latin typeface="Public Sans"/>
                <a:ea typeface="Public Sans"/>
                <a:cs typeface="Public Sans"/>
                <a:sym typeface="Public Sans"/>
              </a:rPr>
              <a:t>GROUP 3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937834" y="280744"/>
            <a:ext cx="3321466" cy="4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1F2020"/>
                </a:solidFill>
                <a:latin typeface="Public Sans"/>
                <a:ea typeface="Public Sans"/>
                <a:cs typeface="Public Sans"/>
                <a:sym typeface="Public Sans"/>
              </a:rPr>
              <a:t>Nguyễn Ngọc Oanh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825396" y="4433451"/>
            <a:ext cx="7074112" cy="15153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625"/>
              </a:lnSpc>
            </a:pPr>
            <a:r>
              <a:rPr lang="en-US" sz="10568" b="1">
                <a:solidFill>
                  <a:srgbClr val="1178BE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6.DASHBOARD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20877" y="130131"/>
            <a:ext cx="369285" cy="363243"/>
          </a:xfrm>
          <a:custGeom>
            <a:avLst/>
            <a:gdLst/>
            <a:ahLst/>
            <a:cxnLst/>
            <a:rect l="l" t="t" r="r" b="b"/>
            <a:pathLst>
              <a:path w="369285" h="363243">
                <a:moveTo>
                  <a:pt x="0" y="0"/>
                </a:moveTo>
                <a:lnTo>
                  <a:pt x="369286" y="0"/>
                </a:lnTo>
                <a:lnTo>
                  <a:pt x="369286" y="363243"/>
                </a:lnTo>
                <a:lnTo>
                  <a:pt x="0" y="3632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23553" y="529040"/>
            <a:ext cx="17640893" cy="9529086"/>
          </a:xfrm>
          <a:custGeom>
            <a:avLst/>
            <a:gdLst/>
            <a:ahLst/>
            <a:cxnLst/>
            <a:rect l="l" t="t" r="r" b="b"/>
            <a:pathLst>
              <a:path w="17640893" h="9529086">
                <a:moveTo>
                  <a:pt x="0" y="0"/>
                </a:moveTo>
                <a:lnTo>
                  <a:pt x="17640894" y="0"/>
                </a:lnTo>
                <a:lnTo>
                  <a:pt x="17640894" y="9529086"/>
                </a:lnTo>
                <a:lnTo>
                  <a:pt x="0" y="952908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01" r="-401" b="-4736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140003" y="87280"/>
            <a:ext cx="3544198" cy="441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93"/>
              </a:lnSpc>
              <a:spcBef>
                <a:spcPct val="0"/>
              </a:spcBef>
            </a:pPr>
            <a:r>
              <a:rPr lang="en-US" sz="2566">
                <a:solidFill>
                  <a:srgbClr val="1F2020"/>
                </a:solidFill>
                <a:latin typeface="Public Sans"/>
                <a:ea typeface="Public Sans"/>
                <a:cs typeface="Public Sans"/>
                <a:sym typeface="Public Sans"/>
              </a:rPr>
              <a:t>GROUP 3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5079437" y="9855200"/>
            <a:ext cx="4359725" cy="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1F2020"/>
                </a:solidFill>
                <a:latin typeface="Public Sans"/>
                <a:ea typeface="Public Sans"/>
                <a:cs typeface="Public Sans"/>
                <a:sym typeface="Public Sans"/>
              </a:rPr>
              <a:t>Nguyễn Ngọc Oanh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20877" y="130131"/>
            <a:ext cx="369285" cy="363243"/>
          </a:xfrm>
          <a:custGeom>
            <a:avLst/>
            <a:gdLst/>
            <a:ahLst/>
            <a:cxnLst/>
            <a:rect l="l" t="t" r="r" b="b"/>
            <a:pathLst>
              <a:path w="369285" h="363243">
                <a:moveTo>
                  <a:pt x="0" y="0"/>
                </a:moveTo>
                <a:lnTo>
                  <a:pt x="369286" y="0"/>
                </a:lnTo>
                <a:lnTo>
                  <a:pt x="369286" y="363243"/>
                </a:lnTo>
                <a:lnTo>
                  <a:pt x="0" y="3632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605520" y="529040"/>
            <a:ext cx="17055016" cy="9418976"/>
          </a:xfrm>
          <a:custGeom>
            <a:avLst/>
            <a:gdLst/>
            <a:ahLst/>
            <a:cxnLst/>
            <a:rect l="l" t="t" r="r" b="b"/>
            <a:pathLst>
              <a:path w="17055016" h="9418976">
                <a:moveTo>
                  <a:pt x="0" y="0"/>
                </a:moveTo>
                <a:lnTo>
                  <a:pt x="17055016" y="0"/>
                </a:lnTo>
                <a:lnTo>
                  <a:pt x="17055016" y="9418976"/>
                </a:lnTo>
                <a:lnTo>
                  <a:pt x="0" y="941897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039" b="-1039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140003" y="87280"/>
            <a:ext cx="3544198" cy="441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93"/>
              </a:lnSpc>
              <a:spcBef>
                <a:spcPct val="0"/>
              </a:spcBef>
            </a:pPr>
            <a:r>
              <a:rPr lang="en-US" sz="2566">
                <a:solidFill>
                  <a:srgbClr val="1F2020"/>
                </a:solidFill>
                <a:latin typeface="Public Sans"/>
                <a:ea typeface="Public Sans"/>
                <a:cs typeface="Public Sans"/>
                <a:sym typeface="Public Sans"/>
              </a:rPr>
              <a:t>GROUP 3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5079437" y="9855200"/>
            <a:ext cx="4359725" cy="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1F2020"/>
                </a:solidFill>
                <a:latin typeface="Public Sans"/>
                <a:ea typeface="Public Sans"/>
                <a:cs typeface="Public Sans"/>
                <a:sym typeface="Public Sans"/>
              </a:rPr>
              <a:t>Nguyễn Ngọc Oanh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73588" y="377888"/>
            <a:ext cx="369285" cy="363243"/>
          </a:xfrm>
          <a:custGeom>
            <a:avLst/>
            <a:gdLst/>
            <a:ahLst/>
            <a:cxnLst/>
            <a:rect l="l" t="t" r="r" b="b"/>
            <a:pathLst>
              <a:path w="369285" h="363243">
                <a:moveTo>
                  <a:pt x="0" y="0"/>
                </a:moveTo>
                <a:lnTo>
                  <a:pt x="369285" y="0"/>
                </a:lnTo>
                <a:lnTo>
                  <a:pt x="369285" y="363242"/>
                </a:lnTo>
                <a:lnTo>
                  <a:pt x="0" y="3632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7259300" y="0"/>
            <a:ext cx="1028700" cy="1028700"/>
            <a:chOff x="0" y="0"/>
            <a:chExt cx="270933" cy="2709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7259300" y="9258300"/>
            <a:ext cx="1028700" cy="1028700"/>
            <a:chOff x="0" y="0"/>
            <a:chExt cx="270933" cy="27093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7468580" y="9563617"/>
            <a:ext cx="596019" cy="3986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4"/>
              </a:lnSpc>
              <a:spcBef>
                <a:spcPct val="0"/>
              </a:spcBef>
            </a:pPr>
            <a:r>
              <a:rPr lang="en-US" sz="2303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28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92714" y="335037"/>
            <a:ext cx="3544198" cy="441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93"/>
              </a:lnSpc>
              <a:spcBef>
                <a:spcPct val="0"/>
              </a:spcBef>
            </a:pPr>
            <a:r>
              <a:rPr lang="en-US" sz="2566">
                <a:solidFill>
                  <a:srgbClr val="1F2020"/>
                </a:solidFill>
                <a:latin typeface="Public Sans"/>
                <a:ea typeface="Public Sans"/>
                <a:cs typeface="Public Sans"/>
                <a:sym typeface="Public Sans"/>
              </a:rPr>
              <a:t>GROUP 3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937834" y="9554092"/>
            <a:ext cx="3321466" cy="4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1F2020"/>
                </a:solidFill>
                <a:latin typeface="Public Sans"/>
                <a:ea typeface="Public Sans"/>
                <a:cs typeface="Public Sans"/>
                <a:sym typeface="Public Sans"/>
              </a:rPr>
              <a:t>Nguyễn Ngọc Oanh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295135" y="3763426"/>
            <a:ext cx="6983612" cy="14947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476"/>
              </a:lnSpc>
            </a:pPr>
            <a:r>
              <a:rPr lang="en-US" sz="10433" b="1">
                <a:solidFill>
                  <a:srgbClr val="1178BE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Kết luận</a:t>
            </a:r>
          </a:p>
        </p:txBody>
      </p:sp>
      <p:sp>
        <p:nvSpPr>
          <p:cNvPr id="13" name="Freeform 13"/>
          <p:cNvSpPr/>
          <p:nvPr/>
        </p:nvSpPr>
        <p:spPr>
          <a:xfrm rot="-10063392">
            <a:off x="-2117054" y="5158385"/>
            <a:ext cx="7199072" cy="6137209"/>
          </a:xfrm>
          <a:custGeom>
            <a:avLst/>
            <a:gdLst/>
            <a:ahLst/>
            <a:cxnLst/>
            <a:rect l="l" t="t" r="r" b="b"/>
            <a:pathLst>
              <a:path w="7199072" h="6137209">
                <a:moveTo>
                  <a:pt x="0" y="0"/>
                </a:moveTo>
                <a:lnTo>
                  <a:pt x="7199072" y="0"/>
                </a:lnTo>
                <a:lnTo>
                  <a:pt x="7199072" y="6137209"/>
                </a:lnTo>
                <a:lnTo>
                  <a:pt x="0" y="613720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749838" y="7527480"/>
            <a:ext cx="47625" cy="1740345"/>
            <a:chOff x="0" y="0"/>
            <a:chExt cx="12543" cy="45836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543" cy="458362"/>
            </a:xfrm>
            <a:custGeom>
              <a:avLst/>
              <a:gdLst/>
              <a:ahLst/>
              <a:cxnLst/>
              <a:rect l="l" t="t" r="r" b="b"/>
              <a:pathLst>
                <a:path w="12543" h="458362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259300" y="9258300"/>
            <a:ext cx="1028700" cy="1028700"/>
            <a:chOff x="0" y="0"/>
            <a:chExt cx="270933" cy="27093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471415" y="3097410"/>
            <a:ext cx="15345170" cy="6170415"/>
            <a:chOff x="0" y="0"/>
            <a:chExt cx="20460227" cy="8227220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2"/>
            <a:srcRect t="7560" b="7560"/>
            <a:stretch>
              <a:fillRect/>
            </a:stretch>
          </p:blipFill>
          <p:spPr>
            <a:xfrm>
              <a:off x="0" y="0"/>
              <a:ext cx="20460227" cy="8227220"/>
            </a:xfrm>
            <a:prstGeom prst="rect">
              <a:avLst/>
            </a:prstGeom>
          </p:spPr>
        </p:pic>
      </p:grpSp>
      <p:sp>
        <p:nvSpPr>
          <p:cNvPr id="10" name="TextBox 10"/>
          <p:cNvSpPr txBox="1"/>
          <p:nvPr/>
        </p:nvSpPr>
        <p:spPr>
          <a:xfrm>
            <a:off x="2711267" y="1464152"/>
            <a:ext cx="12865466" cy="920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50"/>
              </a:lnSpc>
            </a:pPr>
            <a:r>
              <a:rPr lang="en-US" sz="6500" b="1">
                <a:solidFill>
                  <a:srgbClr val="1178BE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GROUP 3 - DATA WAREHOUSE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17259300" y="0"/>
            <a:ext cx="1028700" cy="1028700"/>
            <a:chOff x="0" y="0"/>
            <a:chExt cx="270933" cy="27093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7468580" y="9554092"/>
            <a:ext cx="596019" cy="4412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4"/>
              </a:lnSpc>
              <a:spcBef>
                <a:spcPct val="0"/>
              </a:spcBef>
            </a:pPr>
            <a:r>
              <a:rPr lang="en-US" sz="2503" b="1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17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59300" y="0"/>
            <a:ext cx="1028700" cy="1028700"/>
            <a:chOff x="0" y="0"/>
            <a:chExt cx="270933" cy="2709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259300" y="9258300"/>
            <a:ext cx="1280286" cy="1028700"/>
            <a:chOff x="0" y="0"/>
            <a:chExt cx="337195" cy="27093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37195" cy="270933"/>
            </a:xfrm>
            <a:custGeom>
              <a:avLst/>
              <a:gdLst/>
              <a:ahLst/>
              <a:cxnLst/>
              <a:rect l="l" t="t" r="r" b="b"/>
              <a:pathLst>
                <a:path w="337195" h="270933">
                  <a:moveTo>
                    <a:pt x="0" y="0"/>
                  </a:moveTo>
                  <a:lnTo>
                    <a:pt x="337195" y="0"/>
                  </a:lnTo>
                  <a:lnTo>
                    <a:pt x="337195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337195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9036184" y="2706206"/>
            <a:ext cx="455783" cy="455783"/>
          </a:xfrm>
          <a:custGeom>
            <a:avLst/>
            <a:gdLst/>
            <a:ahLst/>
            <a:cxnLst/>
            <a:rect l="l" t="t" r="r" b="b"/>
            <a:pathLst>
              <a:path w="455783" h="455783">
                <a:moveTo>
                  <a:pt x="0" y="0"/>
                </a:moveTo>
                <a:lnTo>
                  <a:pt x="455783" y="0"/>
                </a:lnTo>
                <a:lnTo>
                  <a:pt x="455783" y="455783"/>
                </a:lnTo>
                <a:lnTo>
                  <a:pt x="0" y="455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9040260" y="3549754"/>
            <a:ext cx="455783" cy="455783"/>
          </a:xfrm>
          <a:custGeom>
            <a:avLst/>
            <a:gdLst/>
            <a:ahLst/>
            <a:cxnLst/>
            <a:rect l="l" t="t" r="r" b="b"/>
            <a:pathLst>
              <a:path w="455783" h="455783">
                <a:moveTo>
                  <a:pt x="0" y="0"/>
                </a:moveTo>
                <a:lnTo>
                  <a:pt x="455784" y="0"/>
                </a:lnTo>
                <a:lnTo>
                  <a:pt x="455784" y="455783"/>
                </a:lnTo>
                <a:lnTo>
                  <a:pt x="0" y="455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-1481469" y="1489371"/>
            <a:ext cx="10081999" cy="8063630"/>
          </a:xfrm>
          <a:custGeom>
            <a:avLst/>
            <a:gdLst/>
            <a:ahLst/>
            <a:cxnLst/>
            <a:rect l="l" t="t" r="r" b="b"/>
            <a:pathLst>
              <a:path w="10081999" h="8063630">
                <a:moveTo>
                  <a:pt x="0" y="0"/>
                </a:moveTo>
                <a:lnTo>
                  <a:pt x="10081999" y="0"/>
                </a:lnTo>
                <a:lnTo>
                  <a:pt x="10081999" y="8063629"/>
                </a:lnTo>
                <a:lnTo>
                  <a:pt x="0" y="806362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1606899" y="1076325"/>
            <a:ext cx="3688878" cy="908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0"/>
              </a:lnSpc>
            </a:pPr>
            <a:r>
              <a:rPr lang="en-US" sz="6300" b="1">
                <a:solidFill>
                  <a:srgbClr val="1178BE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NỘI DUNG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899575" y="225425"/>
            <a:ext cx="4359725" cy="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1F2020"/>
                </a:solidFill>
                <a:latin typeface="Public Sans"/>
                <a:ea typeface="Public Sans"/>
                <a:cs typeface="Public Sans"/>
                <a:sym typeface="Public Sans"/>
              </a:rPr>
              <a:t>KHO VÀ KHAI PHÁ DỮ LIỆU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960082" y="2630006"/>
            <a:ext cx="6655684" cy="5658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10"/>
              </a:lnSpc>
              <a:spcBef>
                <a:spcPct val="0"/>
              </a:spcBef>
            </a:pPr>
            <a:r>
              <a:rPr lang="en-US" sz="3222" b="1">
                <a:solidFill>
                  <a:srgbClr val="1F202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Giới thiệu tổng quan về data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960082" y="3492592"/>
            <a:ext cx="6266517" cy="5658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10"/>
              </a:lnSpc>
              <a:spcBef>
                <a:spcPct val="0"/>
              </a:spcBef>
            </a:pPr>
            <a:r>
              <a:rPr lang="en-US" sz="3222" b="1">
                <a:solidFill>
                  <a:srgbClr val="1F202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ETL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7475640" y="9536475"/>
            <a:ext cx="596019" cy="4152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4"/>
              </a:lnSpc>
              <a:spcBef>
                <a:spcPct val="0"/>
              </a:spcBef>
            </a:pPr>
            <a:r>
              <a:rPr lang="en-US" sz="2403" b="1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03</a:t>
            </a:r>
          </a:p>
        </p:txBody>
      </p:sp>
      <p:sp>
        <p:nvSpPr>
          <p:cNvPr id="16" name="Freeform 16"/>
          <p:cNvSpPr/>
          <p:nvPr/>
        </p:nvSpPr>
        <p:spPr>
          <a:xfrm>
            <a:off x="9068175" y="4396137"/>
            <a:ext cx="455783" cy="455783"/>
          </a:xfrm>
          <a:custGeom>
            <a:avLst/>
            <a:gdLst/>
            <a:ahLst/>
            <a:cxnLst/>
            <a:rect l="l" t="t" r="r" b="b"/>
            <a:pathLst>
              <a:path w="455783" h="455783">
                <a:moveTo>
                  <a:pt x="0" y="0"/>
                </a:moveTo>
                <a:lnTo>
                  <a:pt x="455783" y="0"/>
                </a:lnTo>
                <a:lnTo>
                  <a:pt x="455783" y="455783"/>
                </a:lnTo>
                <a:lnTo>
                  <a:pt x="0" y="455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9933533" y="4296575"/>
            <a:ext cx="6266517" cy="5658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10"/>
              </a:lnSpc>
              <a:spcBef>
                <a:spcPct val="0"/>
              </a:spcBef>
            </a:pPr>
            <a:r>
              <a:rPr lang="en-US" sz="3222" b="1">
                <a:solidFill>
                  <a:srgbClr val="1F202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Star Schema</a:t>
            </a:r>
          </a:p>
        </p:txBody>
      </p:sp>
      <p:sp>
        <p:nvSpPr>
          <p:cNvPr id="18" name="Freeform 18"/>
          <p:cNvSpPr/>
          <p:nvPr/>
        </p:nvSpPr>
        <p:spPr>
          <a:xfrm>
            <a:off x="9036184" y="6116571"/>
            <a:ext cx="455783" cy="455783"/>
          </a:xfrm>
          <a:custGeom>
            <a:avLst/>
            <a:gdLst/>
            <a:ahLst/>
            <a:cxnLst/>
            <a:rect l="l" t="t" r="r" b="b"/>
            <a:pathLst>
              <a:path w="455783" h="455783">
                <a:moveTo>
                  <a:pt x="0" y="0"/>
                </a:moveTo>
                <a:lnTo>
                  <a:pt x="455783" y="0"/>
                </a:lnTo>
                <a:lnTo>
                  <a:pt x="455783" y="455783"/>
                </a:lnTo>
                <a:lnTo>
                  <a:pt x="0" y="455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9987996" y="6045516"/>
            <a:ext cx="1662826" cy="5277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510"/>
              </a:lnSpc>
              <a:spcBef>
                <a:spcPct val="0"/>
              </a:spcBef>
            </a:pPr>
            <a:r>
              <a:rPr lang="en-US" sz="3222" b="1">
                <a:solidFill>
                  <a:srgbClr val="1F202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MDX</a:t>
            </a:r>
          </a:p>
        </p:txBody>
      </p:sp>
      <p:sp>
        <p:nvSpPr>
          <p:cNvPr id="20" name="Freeform 20"/>
          <p:cNvSpPr/>
          <p:nvPr/>
        </p:nvSpPr>
        <p:spPr>
          <a:xfrm>
            <a:off x="9036184" y="5275939"/>
            <a:ext cx="455783" cy="455783"/>
          </a:xfrm>
          <a:custGeom>
            <a:avLst/>
            <a:gdLst/>
            <a:ahLst/>
            <a:cxnLst/>
            <a:rect l="l" t="t" r="r" b="b"/>
            <a:pathLst>
              <a:path w="455783" h="455783">
                <a:moveTo>
                  <a:pt x="0" y="0"/>
                </a:moveTo>
                <a:lnTo>
                  <a:pt x="455783" y="0"/>
                </a:lnTo>
                <a:lnTo>
                  <a:pt x="455783" y="455783"/>
                </a:lnTo>
                <a:lnTo>
                  <a:pt x="0" y="455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1" name="TextBox 21"/>
          <p:cNvSpPr txBox="1"/>
          <p:nvPr/>
        </p:nvSpPr>
        <p:spPr>
          <a:xfrm>
            <a:off x="9905678" y="5176517"/>
            <a:ext cx="3810322" cy="5277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510"/>
              </a:lnSpc>
              <a:spcBef>
                <a:spcPct val="0"/>
              </a:spcBef>
            </a:pPr>
            <a:r>
              <a:rPr lang="en-US" sz="3222" b="1">
                <a:solidFill>
                  <a:srgbClr val="1F202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OLAP và Pivot</a:t>
            </a:r>
          </a:p>
        </p:txBody>
      </p:sp>
      <p:sp>
        <p:nvSpPr>
          <p:cNvPr id="22" name="Freeform 22"/>
          <p:cNvSpPr/>
          <p:nvPr/>
        </p:nvSpPr>
        <p:spPr>
          <a:xfrm>
            <a:off x="9036184" y="6957203"/>
            <a:ext cx="455783" cy="455783"/>
          </a:xfrm>
          <a:custGeom>
            <a:avLst/>
            <a:gdLst/>
            <a:ahLst/>
            <a:cxnLst/>
            <a:rect l="l" t="t" r="r" b="b"/>
            <a:pathLst>
              <a:path w="455783" h="455783">
                <a:moveTo>
                  <a:pt x="0" y="0"/>
                </a:moveTo>
                <a:lnTo>
                  <a:pt x="455783" y="0"/>
                </a:lnTo>
                <a:lnTo>
                  <a:pt x="455783" y="455783"/>
                </a:lnTo>
                <a:lnTo>
                  <a:pt x="0" y="455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3" name="TextBox 23"/>
          <p:cNvSpPr txBox="1"/>
          <p:nvPr/>
        </p:nvSpPr>
        <p:spPr>
          <a:xfrm>
            <a:off x="10013951" y="6847128"/>
            <a:ext cx="2635249" cy="5277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510"/>
              </a:lnSpc>
              <a:spcBef>
                <a:spcPct val="0"/>
              </a:spcBef>
            </a:pPr>
            <a:r>
              <a:rPr lang="en-US" sz="3222" b="1">
                <a:solidFill>
                  <a:srgbClr val="1F202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Dashboard</a:t>
            </a:r>
          </a:p>
        </p:txBody>
      </p:sp>
      <p:sp>
        <p:nvSpPr>
          <p:cNvPr id="24" name="Freeform 24"/>
          <p:cNvSpPr/>
          <p:nvPr/>
        </p:nvSpPr>
        <p:spPr>
          <a:xfrm>
            <a:off x="9036184" y="7798844"/>
            <a:ext cx="455783" cy="455783"/>
          </a:xfrm>
          <a:custGeom>
            <a:avLst/>
            <a:gdLst/>
            <a:ahLst/>
            <a:cxnLst/>
            <a:rect l="l" t="t" r="r" b="b"/>
            <a:pathLst>
              <a:path w="455783" h="455783">
                <a:moveTo>
                  <a:pt x="0" y="0"/>
                </a:moveTo>
                <a:lnTo>
                  <a:pt x="455783" y="0"/>
                </a:lnTo>
                <a:lnTo>
                  <a:pt x="455783" y="455783"/>
                </a:lnTo>
                <a:lnTo>
                  <a:pt x="0" y="455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5" name="TextBox 25"/>
          <p:cNvSpPr txBox="1"/>
          <p:nvPr/>
        </p:nvSpPr>
        <p:spPr>
          <a:xfrm>
            <a:off x="10013951" y="7744561"/>
            <a:ext cx="2406649" cy="5277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510"/>
              </a:lnSpc>
              <a:spcBef>
                <a:spcPct val="0"/>
              </a:spcBef>
            </a:pPr>
            <a:r>
              <a:rPr lang="en-US" sz="3222" b="1">
                <a:solidFill>
                  <a:srgbClr val="1F202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Kết luận</a:t>
            </a:r>
          </a:p>
        </p:txBody>
      </p:sp>
      <p:sp>
        <p:nvSpPr>
          <p:cNvPr id="26" name="Freeform 26"/>
          <p:cNvSpPr/>
          <p:nvPr/>
        </p:nvSpPr>
        <p:spPr>
          <a:xfrm>
            <a:off x="519631" y="369985"/>
            <a:ext cx="379103" cy="372899"/>
          </a:xfrm>
          <a:custGeom>
            <a:avLst/>
            <a:gdLst/>
            <a:ahLst/>
            <a:cxnLst/>
            <a:rect l="l" t="t" r="r" b="b"/>
            <a:pathLst>
              <a:path w="379103" h="372899">
                <a:moveTo>
                  <a:pt x="0" y="0"/>
                </a:moveTo>
                <a:lnTo>
                  <a:pt x="379102" y="0"/>
                </a:lnTo>
                <a:lnTo>
                  <a:pt x="379102" y="372899"/>
                </a:lnTo>
                <a:lnTo>
                  <a:pt x="0" y="37289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7" name="TextBox 27"/>
          <p:cNvSpPr txBox="1"/>
          <p:nvPr/>
        </p:nvSpPr>
        <p:spPr>
          <a:xfrm>
            <a:off x="1089500" y="312835"/>
            <a:ext cx="3544198" cy="441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93"/>
              </a:lnSpc>
              <a:spcBef>
                <a:spcPct val="0"/>
              </a:spcBef>
            </a:pPr>
            <a:r>
              <a:rPr lang="en-US" sz="2566">
                <a:solidFill>
                  <a:srgbClr val="1F2020"/>
                </a:solidFill>
                <a:latin typeface="Public Sans"/>
                <a:ea typeface="Public Sans"/>
                <a:cs typeface="Public Sans"/>
                <a:sym typeface="Public Sans"/>
              </a:rPr>
              <a:t>GROUP 3 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749838" y="7527480"/>
            <a:ext cx="47625" cy="1740345"/>
            <a:chOff x="0" y="0"/>
            <a:chExt cx="12543" cy="45836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543" cy="458362"/>
            </a:xfrm>
            <a:custGeom>
              <a:avLst/>
              <a:gdLst/>
              <a:ahLst/>
              <a:cxnLst/>
              <a:rect l="l" t="t" r="r" b="b"/>
              <a:pathLst>
                <a:path w="12543" h="458362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473588" y="377888"/>
            <a:ext cx="369285" cy="363243"/>
          </a:xfrm>
          <a:custGeom>
            <a:avLst/>
            <a:gdLst/>
            <a:ahLst/>
            <a:cxnLst/>
            <a:rect l="l" t="t" r="r" b="b"/>
            <a:pathLst>
              <a:path w="369285" h="363243">
                <a:moveTo>
                  <a:pt x="0" y="0"/>
                </a:moveTo>
                <a:lnTo>
                  <a:pt x="369285" y="0"/>
                </a:lnTo>
                <a:lnTo>
                  <a:pt x="369285" y="363242"/>
                </a:lnTo>
                <a:lnTo>
                  <a:pt x="0" y="3632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7259300" y="0"/>
            <a:ext cx="1028700" cy="1028700"/>
            <a:chOff x="0" y="0"/>
            <a:chExt cx="270933" cy="27093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7259300" y="9258300"/>
            <a:ext cx="1028700" cy="1028700"/>
            <a:chOff x="0" y="0"/>
            <a:chExt cx="270933" cy="27093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1028700" y="1663028"/>
            <a:ext cx="4490385" cy="6960944"/>
          </a:xfrm>
          <a:custGeom>
            <a:avLst/>
            <a:gdLst/>
            <a:ahLst/>
            <a:cxnLst/>
            <a:rect l="l" t="t" r="r" b="b"/>
            <a:pathLst>
              <a:path w="4490385" h="6960944">
                <a:moveTo>
                  <a:pt x="0" y="0"/>
                </a:moveTo>
                <a:lnTo>
                  <a:pt x="4490385" y="0"/>
                </a:lnTo>
                <a:lnTo>
                  <a:pt x="4490385" y="6960944"/>
                </a:lnTo>
                <a:lnTo>
                  <a:pt x="0" y="696094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781" r="-4781"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6531759" y="2859661"/>
            <a:ext cx="11218079" cy="58971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62"/>
              </a:lnSpc>
            </a:pPr>
            <a:r>
              <a:rPr lang="en-US" sz="3330">
                <a:solidFill>
                  <a:srgbClr val="1F2020"/>
                </a:solidFill>
                <a:latin typeface="Public Sans"/>
                <a:ea typeface="Public Sans"/>
                <a:cs typeface="Public Sans"/>
                <a:sym typeface="Public Sans"/>
              </a:rPr>
              <a:t>- Topic: </a:t>
            </a:r>
          </a:p>
          <a:p>
            <a:pPr marL="719075" lvl="1" indent="-359537" algn="l">
              <a:lnSpc>
                <a:spcPts val="4662"/>
              </a:lnSpc>
              <a:buFont typeface="Arial"/>
              <a:buChar char="•"/>
            </a:pPr>
            <a:r>
              <a:rPr lang="en-US" sz="3330">
                <a:solidFill>
                  <a:srgbClr val="1F2020"/>
                </a:solidFill>
                <a:latin typeface="Public Sans"/>
                <a:ea typeface="Public Sans"/>
                <a:cs typeface="Public Sans"/>
                <a:sym typeface="Public Sans"/>
              </a:rPr>
              <a:t>Phân tích chỉ số bán hàng của một E-commerce Store.</a:t>
            </a:r>
          </a:p>
          <a:p>
            <a:pPr algn="l">
              <a:lnSpc>
                <a:spcPts val="4662"/>
              </a:lnSpc>
            </a:pPr>
            <a:endParaRPr lang="en-US" sz="3330">
              <a:solidFill>
                <a:srgbClr val="1F2020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algn="l">
              <a:lnSpc>
                <a:spcPts val="4662"/>
              </a:lnSpc>
            </a:pPr>
            <a:r>
              <a:rPr lang="en-US" sz="3330">
                <a:solidFill>
                  <a:srgbClr val="1F2020"/>
                </a:solidFill>
                <a:latin typeface="Public Sans"/>
                <a:ea typeface="Public Sans"/>
                <a:cs typeface="Public Sans"/>
                <a:sym typeface="Public Sans"/>
              </a:rPr>
              <a:t>- Nội dung data:</a:t>
            </a:r>
          </a:p>
          <a:p>
            <a:pPr marL="719075" lvl="1" indent="-359537" algn="l">
              <a:lnSpc>
                <a:spcPts val="4662"/>
              </a:lnSpc>
              <a:buFont typeface="Arial"/>
              <a:buChar char="•"/>
            </a:pPr>
            <a:r>
              <a:rPr lang="en-US" sz="3330">
                <a:solidFill>
                  <a:srgbClr val="1F2020"/>
                </a:solidFill>
                <a:latin typeface="Public Sans"/>
                <a:ea typeface="Public Sans"/>
                <a:cs typeface="Public Sans"/>
                <a:sym typeface="Public Sans"/>
              </a:rPr>
              <a:t>Thống kê việc mua sắm của khách hàng trên </a:t>
            </a:r>
          </a:p>
          <a:p>
            <a:pPr algn="l">
              <a:lnSpc>
                <a:spcPts val="4662"/>
              </a:lnSpc>
            </a:pPr>
            <a:r>
              <a:rPr lang="en-US" sz="3330">
                <a:solidFill>
                  <a:srgbClr val="1F2020"/>
                </a:solidFill>
                <a:latin typeface="Public Sans"/>
                <a:ea typeface="Public Sans"/>
                <a:cs typeface="Public Sans"/>
                <a:sym typeface="Public Sans"/>
              </a:rPr>
              <a:t>      nền tảng thương mại điện tử thông qua các chỉ số: </a:t>
            </a:r>
          </a:p>
          <a:p>
            <a:pPr algn="l">
              <a:lnSpc>
                <a:spcPts val="4662"/>
              </a:lnSpc>
            </a:pPr>
            <a:r>
              <a:rPr lang="en-US" sz="3330">
                <a:solidFill>
                  <a:srgbClr val="1F2020"/>
                </a:solidFill>
                <a:latin typeface="Public Sans"/>
                <a:ea typeface="Public Sans"/>
                <a:cs typeface="Public Sans"/>
                <a:sym typeface="Public Sans"/>
              </a:rPr>
              <a:t>      Giá bán, Doanh thu, Số lượng, Thông tin khách hàng,</a:t>
            </a:r>
          </a:p>
          <a:p>
            <a:pPr algn="l">
              <a:lnSpc>
                <a:spcPts val="4662"/>
              </a:lnSpc>
            </a:pPr>
            <a:r>
              <a:rPr lang="en-US" sz="3330">
                <a:solidFill>
                  <a:srgbClr val="1F2020"/>
                </a:solidFill>
                <a:latin typeface="Public Sans"/>
                <a:ea typeface="Public Sans"/>
                <a:cs typeface="Public Sans"/>
                <a:sym typeface="Public Sans"/>
              </a:rPr>
              <a:t>      Thông tin sản phẩm, Thời gian.</a:t>
            </a:r>
          </a:p>
          <a:p>
            <a:pPr algn="l">
              <a:lnSpc>
                <a:spcPts val="4662"/>
              </a:lnSpc>
            </a:pPr>
            <a:endParaRPr lang="en-US" sz="3330">
              <a:solidFill>
                <a:srgbClr val="1F2020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9144000" y="1085850"/>
            <a:ext cx="3964378" cy="9825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54"/>
              </a:lnSpc>
            </a:pPr>
            <a:r>
              <a:rPr lang="en-US" sz="6867" b="1">
                <a:solidFill>
                  <a:srgbClr val="1178BE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1.GIỚI THIỆU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7468580" y="9563617"/>
            <a:ext cx="596019" cy="3986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4"/>
              </a:lnSpc>
              <a:spcBef>
                <a:spcPct val="0"/>
              </a:spcBef>
            </a:pPr>
            <a:r>
              <a:rPr lang="en-US" sz="2303" b="1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04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192714" y="335037"/>
            <a:ext cx="3544198" cy="441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93"/>
              </a:lnSpc>
              <a:spcBef>
                <a:spcPct val="0"/>
              </a:spcBef>
            </a:pPr>
            <a:r>
              <a:rPr lang="en-US" sz="2566">
                <a:solidFill>
                  <a:srgbClr val="1F2020"/>
                </a:solidFill>
                <a:latin typeface="Public Sans"/>
                <a:ea typeface="Public Sans"/>
                <a:cs typeface="Public Sans"/>
                <a:sym typeface="Public Sans"/>
              </a:rPr>
              <a:t>GROUP 3 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899575" y="152691"/>
            <a:ext cx="4359725" cy="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1F2020"/>
                </a:solidFill>
                <a:latin typeface="Public Sans"/>
                <a:ea typeface="Public Sans"/>
                <a:cs typeface="Public Sans"/>
                <a:sym typeface="Public Sans"/>
              </a:rPr>
              <a:t>KHO VÀ KHAI PHÁ DỮ LIỆU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3588666" y="9563617"/>
            <a:ext cx="3670634" cy="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1F2020"/>
                </a:solidFill>
                <a:latin typeface="Public Sans"/>
                <a:ea typeface="Public Sans"/>
                <a:cs typeface="Public Sans"/>
                <a:sym typeface="Public Sans"/>
              </a:rPr>
              <a:t>Nguyễn Công Thanh Mỹ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749838" y="7527480"/>
            <a:ext cx="47625" cy="1740345"/>
            <a:chOff x="0" y="0"/>
            <a:chExt cx="12543" cy="45836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543" cy="458362"/>
            </a:xfrm>
            <a:custGeom>
              <a:avLst/>
              <a:gdLst/>
              <a:ahLst/>
              <a:cxnLst/>
              <a:rect l="l" t="t" r="r" b="b"/>
              <a:pathLst>
                <a:path w="12543" h="458362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473588" y="377888"/>
            <a:ext cx="369285" cy="363243"/>
          </a:xfrm>
          <a:custGeom>
            <a:avLst/>
            <a:gdLst/>
            <a:ahLst/>
            <a:cxnLst/>
            <a:rect l="l" t="t" r="r" b="b"/>
            <a:pathLst>
              <a:path w="369285" h="363243">
                <a:moveTo>
                  <a:pt x="0" y="0"/>
                </a:moveTo>
                <a:lnTo>
                  <a:pt x="369285" y="0"/>
                </a:lnTo>
                <a:lnTo>
                  <a:pt x="369285" y="363242"/>
                </a:lnTo>
                <a:lnTo>
                  <a:pt x="0" y="3632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7259300" y="0"/>
            <a:ext cx="1028700" cy="1028700"/>
            <a:chOff x="0" y="0"/>
            <a:chExt cx="270933" cy="27093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7259300" y="9258300"/>
            <a:ext cx="1028700" cy="1028700"/>
            <a:chOff x="0" y="0"/>
            <a:chExt cx="270933" cy="27093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713938" y="3020254"/>
            <a:ext cx="17035900" cy="2402859"/>
          </a:xfrm>
          <a:custGeom>
            <a:avLst/>
            <a:gdLst/>
            <a:ahLst/>
            <a:cxnLst/>
            <a:rect l="l" t="t" r="r" b="b"/>
            <a:pathLst>
              <a:path w="17035900" h="2402859">
                <a:moveTo>
                  <a:pt x="0" y="0"/>
                </a:moveTo>
                <a:lnTo>
                  <a:pt x="17035899" y="0"/>
                </a:lnTo>
                <a:lnTo>
                  <a:pt x="17035899" y="2402859"/>
                </a:lnTo>
                <a:lnTo>
                  <a:pt x="0" y="240285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b="-6347"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3516004" y="6807025"/>
            <a:ext cx="11301259" cy="1440911"/>
          </a:xfrm>
          <a:custGeom>
            <a:avLst/>
            <a:gdLst/>
            <a:ahLst/>
            <a:cxnLst/>
            <a:rect l="l" t="t" r="r" b="b"/>
            <a:pathLst>
              <a:path w="11301259" h="1440911">
                <a:moveTo>
                  <a:pt x="0" y="0"/>
                </a:moveTo>
                <a:lnTo>
                  <a:pt x="11301259" y="0"/>
                </a:lnTo>
                <a:lnTo>
                  <a:pt x="11301259" y="1440911"/>
                </a:lnTo>
                <a:lnTo>
                  <a:pt x="0" y="144091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 w="28575" cap="sq">
            <a:solidFill>
              <a:srgbClr val="000000"/>
            </a:solidFill>
            <a:prstDash val="solid"/>
            <a:miter/>
          </a:ln>
        </p:spPr>
      </p:sp>
      <p:sp>
        <p:nvSpPr>
          <p:cNvPr id="14" name="Freeform 14"/>
          <p:cNvSpPr/>
          <p:nvPr/>
        </p:nvSpPr>
        <p:spPr>
          <a:xfrm>
            <a:off x="-2100974" y="7372938"/>
            <a:ext cx="5629823" cy="4799424"/>
          </a:xfrm>
          <a:custGeom>
            <a:avLst/>
            <a:gdLst/>
            <a:ahLst/>
            <a:cxnLst/>
            <a:rect l="l" t="t" r="r" b="b"/>
            <a:pathLst>
              <a:path w="5629823" h="4799424">
                <a:moveTo>
                  <a:pt x="0" y="0"/>
                </a:moveTo>
                <a:lnTo>
                  <a:pt x="5629823" y="0"/>
                </a:lnTo>
                <a:lnTo>
                  <a:pt x="5629823" y="4799424"/>
                </a:lnTo>
                <a:lnTo>
                  <a:pt x="0" y="479942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17468580" y="9563617"/>
            <a:ext cx="596019" cy="3986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4"/>
              </a:lnSpc>
              <a:spcBef>
                <a:spcPct val="0"/>
              </a:spcBef>
            </a:pPr>
            <a:r>
              <a:rPr lang="en-US" sz="2303" b="1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05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339077" y="1204497"/>
            <a:ext cx="11785622" cy="9825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57"/>
              </a:lnSpc>
            </a:pPr>
            <a:r>
              <a:rPr lang="en-US" sz="6870" b="1">
                <a:solidFill>
                  <a:srgbClr val="1178BE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VẤN ĐỀ CỦA DATA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061342" y="6898364"/>
            <a:ext cx="10165316" cy="11900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6"/>
              </a:lnSpc>
            </a:pPr>
            <a:r>
              <a:rPr lang="en-US" sz="3397">
                <a:solidFill>
                  <a:srgbClr val="1F2020"/>
                </a:solidFill>
                <a:latin typeface="Public Sans"/>
                <a:ea typeface="Public Sans"/>
                <a:cs typeface="Public Sans"/>
                <a:sym typeface="Public Sans"/>
              </a:rPr>
              <a:t>CHỈ CÓ 1 KHOÁ CHÍNH (CUSTOMER_ID)</a:t>
            </a:r>
          </a:p>
          <a:p>
            <a:pPr algn="ctr">
              <a:lnSpc>
                <a:spcPts val="4756"/>
              </a:lnSpc>
              <a:spcBef>
                <a:spcPct val="0"/>
              </a:spcBef>
            </a:pPr>
            <a:r>
              <a:rPr lang="en-US" sz="3397" b="1">
                <a:solidFill>
                  <a:srgbClr val="1F202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=&gt; TẠO THÊM CÁC KHOÁ VỀ CÁC CHIỀU KHÁC 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192714" y="335037"/>
            <a:ext cx="3544198" cy="441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93"/>
              </a:lnSpc>
              <a:spcBef>
                <a:spcPct val="0"/>
              </a:spcBef>
            </a:pPr>
            <a:r>
              <a:rPr lang="en-US" sz="2566">
                <a:solidFill>
                  <a:srgbClr val="1F2020"/>
                </a:solidFill>
                <a:latin typeface="Public Sans"/>
                <a:ea typeface="Public Sans"/>
                <a:cs typeface="Public Sans"/>
                <a:sym typeface="Public Sans"/>
              </a:rPr>
              <a:t>GROUP 3 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2899575" y="152691"/>
            <a:ext cx="4359725" cy="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1F2020"/>
                </a:solidFill>
                <a:latin typeface="Public Sans"/>
                <a:ea typeface="Public Sans"/>
                <a:cs typeface="Public Sans"/>
                <a:sym typeface="Public Sans"/>
              </a:rPr>
              <a:t>KHO VÀ KHAI PHÁ DỮ LIỆU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3588666" y="9563617"/>
            <a:ext cx="3670634" cy="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1F2020"/>
                </a:solidFill>
                <a:latin typeface="Public Sans"/>
                <a:ea typeface="Public Sans"/>
                <a:cs typeface="Public Sans"/>
                <a:sym typeface="Public Sans"/>
              </a:rPr>
              <a:t>Nguyễn Công Thanh Mỹ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59300" y="0"/>
            <a:ext cx="1028700" cy="1028700"/>
            <a:chOff x="0" y="0"/>
            <a:chExt cx="270933" cy="2709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259300" y="9258300"/>
            <a:ext cx="1028700" cy="1028700"/>
            <a:chOff x="0" y="0"/>
            <a:chExt cx="270933" cy="27093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039108" y="1348191"/>
            <a:ext cx="5693561" cy="7910109"/>
          </a:xfrm>
          <a:custGeom>
            <a:avLst/>
            <a:gdLst/>
            <a:ahLst/>
            <a:cxnLst/>
            <a:rect l="l" t="t" r="r" b="b"/>
            <a:pathLst>
              <a:path w="5693561" h="7910109">
                <a:moveTo>
                  <a:pt x="0" y="0"/>
                </a:moveTo>
                <a:lnTo>
                  <a:pt x="5693561" y="0"/>
                </a:lnTo>
                <a:lnTo>
                  <a:pt x="5693561" y="7910109"/>
                </a:lnTo>
                <a:lnTo>
                  <a:pt x="0" y="791010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0753" r="-57642"/>
            </a:stretch>
          </a:blipFill>
        </p:spPr>
      </p:sp>
      <p:sp>
        <p:nvSpPr>
          <p:cNvPr id="9" name="Freeform 9"/>
          <p:cNvSpPr/>
          <p:nvPr/>
        </p:nvSpPr>
        <p:spPr>
          <a:xfrm rot="-10063392">
            <a:off x="13869045" y="5282348"/>
            <a:ext cx="7199072" cy="6137209"/>
          </a:xfrm>
          <a:custGeom>
            <a:avLst/>
            <a:gdLst/>
            <a:ahLst/>
            <a:cxnLst/>
            <a:rect l="l" t="t" r="r" b="b"/>
            <a:pathLst>
              <a:path w="7199072" h="6137209">
                <a:moveTo>
                  <a:pt x="0" y="0"/>
                </a:moveTo>
                <a:lnTo>
                  <a:pt x="7199071" y="0"/>
                </a:lnTo>
                <a:lnTo>
                  <a:pt x="7199071" y="6137209"/>
                </a:lnTo>
                <a:lnTo>
                  <a:pt x="0" y="613720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8205864" y="2987620"/>
            <a:ext cx="8377972" cy="29917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625"/>
              </a:lnSpc>
            </a:pPr>
            <a:r>
              <a:rPr lang="en-US" sz="10568" b="1">
                <a:solidFill>
                  <a:srgbClr val="1178BE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TỔNG QUAN VỀ DỮ LIỆU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7468580" y="9563617"/>
            <a:ext cx="596019" cy="3986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4"/>
              </a:lnSpc>
              <a:spcBef>
                <a:spcPct val="0"/>
              </a:spcBef>
            </a:pPr>
            <a:r>
              <a:rPr lang="en-US" sz="2303" b="1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06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899575" y="152691"/>
            <a:ext cx="4359725" cy="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1F2020"/>
                </a:solidFill>
                <a:latin typeface="Public Sans"/>
                <a:ea typeface="Public Sans"/>
                <a:cs typeface="Public Sans"/>
                <a:sym typeface="Public Sans"/>
              </a:rPr>
              <a:t>KHO VÀ KHAI PHÁ DỮ LIỆU</a:t>
            </a:r>
          </a:p>
        </p:txBody>
      </p:sp>
      <p:sp>
        <p:nvSpPr>
          <p:cNvPr id="13" name="Freeform 13"/>
          <p:cNvSpPr/>
          <p:nvPr/>
        </p:nvSpPr>
        <p:spPr>
          <a:xfrm>
            <a:off x="519631" y="369985"/>
            <a:ext cx="379103" cy="372899"/>
          </a:xfrm>
          <a:custGeom>
            <a:avLst/>
            <a:gdLst/>
            <a:ahLst/>
            <a:cxnLst/>
            <a:rect l="l" t="t" r="r" b="b"/>
            <a:pathLst>
              <a:path w="379103" h="372899">
                <a:moveTo>
                  <a:pt x="0" y="0"/>
                </a:moveTo>
                <a:lnTo>
                  <a:pt x="379102" y="0"/>
                </a:lnTo>
                <a:lnTo>
                  <a:pt x="379102" y="372899"/>
                </a:lnTo>
                <a:lnTo>
                  <a:pt x="0" y="3728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089500" y="312835"/>
            <a:ext cx="3544198" cy="441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93"/>
              </a:lnSpc>
              <a:spcBef>
                <a:spcPct val="0"/>
              </a:spcBef>
            </a:pPr>
            <a:r>
              <a:rPr lang="en-US" sz="2566">
                <a:solidFill>
                  <a:srgbClr val="1F2020"/>
                </a:solidFill>
                <a:latin typeface="Public Sans"/>
                <a:ea typeface="Public Sans"/>
                <a:cs typeface="Public Sans"/>
                <a:sym typeface="Public Sans"/>
              </a:rPr>
              <a:t>GROUP 3 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513044" y="7527480"/>
            <a:ext cx="47625" cy="1740345"/>
            <a:chOff x="0" y="0"/>
            <a:chExt cx="12543" cy="45836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543" cy="458362"/>
            </a:xfrm>
            <a:custGeom>
              <a:avLst/>
              <a:gdLst/>
              <a:ahLst/>
              <a:cxnLst/>
              <a:rect l="l" t="t" r="r" b="b"/>
              <a:pathLst>
                <a:path w="12543" h="458362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022506" y="0"/>
            <a:ext cx="1028700" cy="1028700"/>
            <a:chOff x="0" y="0"/>
            <a:chExt cx="270933" cy="27093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7022506" y="9258300"/>
            <a:ext cx="1028700" cy="1028700"/>
            <a:chOff x="0" y="0"/>
            <a:chExt cx="270933" cy="27093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aphicFrame>
        <p:nvGraphicFramePr>
          <p:cNvPr id="11" name="Table 11"/>
          <p:cNvGraphicFramePr>
            <a:graphicFrameLocks noGrp="1"/>
          </p:cNvGraphicFramePr>
          <p:nvPr/>
        </p:nvGraphicFramePr>
        <p:xfrm>
          <a:off x="3993916" y="0"/>
          <a:ext cx="6350512" cy="6817186"/>
        </p:xfrm>
        <a:graphic>
          <a:graphicData uri="http://schemas.openxmlformats.org/drawingml/2006/table">
            <a:tbl>
              <a:tblPr/>
              <a:tblGrid>
                <a:gridCol w="19990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128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386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12124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26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899" b="1" u="none" strike="noStrik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Tên trường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26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899" b="1" u="none" strike="noStrik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Kiểu dữ liệu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26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899" b="1" u="none" strike="noStrik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Ý nghĩa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04597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26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899" b="1" u="none" strike="noStrik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CustomerID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26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899" b="1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Int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26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899" b="1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ID khách hàng 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39845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26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899" b="1" u="none" strike="noStrik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FullName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26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899" b="1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Nvarchar(255)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26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899" b="1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Tên khách hàng 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2124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26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899" b="1" u="none" strike="noStrik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Gender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26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899" b="1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Nvarchar(255)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26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899" b="1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Giới tính  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12124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26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899" b="1" u="none" strike="noStrik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Age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26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899" b="1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Float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26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899" b="1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Tuổi 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12124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26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899" b="1" u="none" strike="noStrik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City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26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899" b="1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Nvarchar(255)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26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899" b="1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Thành phố  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12124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26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899" b="1" u="none" strike="noStrik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Country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26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899" b="1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Nvarchar(255)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26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899" b="1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Quốc gia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12124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26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899" b="1" u="none" strike="noStrik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State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26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899" b="1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Nvarchar(255)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26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899" b="1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Bang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2" name="TextBox 12"/>
          <p:cNvSpPr txBox="1"/>
          <p:nvPr/>
        </p:nvSpPr>
        <p:spPr>
          <a:xfrm>
            <a:off x="17231787" y="9563617"/>
            <a:ext cx="596019" cy="3986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4"/>
              </a:lnSpc>
              <a:spcBef>
                <a:spcPct val="0"/>
              </a:spcBef>
            </a:pPr>
            <a:r>
              <a:rPr lang="en-US" sz="2303" b="1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07</a:t>
            </a:r>
          </a:p>
        </p:txBody>
      </p:sp>
      <p:graphicFrame>
        <p:nvGraphicFramePr>
          <p:cNvPr id="13" name="Table 13"/>
          <p:cNvGraphicFramePr>
            <a:graphicFrameLocks noGrp="1"/>
          </p:cNvGraphicFramePr>
          <p:nvPr/>
        </p:nvGraphicFramePr>
        <p:xfrm>
          <a:off x="11025184" y="1542477"/>
          <a:ext cx="6201951" cy="3238500"/>
        </p:xfrm>
        <a:graphic>
          <a:graphicData uri="http://schemas.openxmlformats.org/drawingml/2006/table">
            <a:tbl>
              <a:tblPr/>
              <a:tblGrid>
                <a:gridCol w="2009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255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673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09625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26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899" b="1" u="none" strike="noStrik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Tên trường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26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899" b="1" u="none" strike="noStrik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Kiểu dữ liệu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26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899" b="1" u="none" strike="noStrik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Ý nghĩa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09625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26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899" b="1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TimeID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26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899" b="1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Nvarchar(255)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26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899" b="1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 ID thời gian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09625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26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899" b="1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Date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26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899" b="1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Nvarchar(255)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26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899" b="1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Ngày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09625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26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899" b="1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Time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26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899" b="1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Int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26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899" b="1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Giờ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4" name="Table 14"/>
          <p:cNvGraphicFramePr>
            <a:graphicFrameLocks noGrp="1"/>
          </p:cNvGraphicFramePr>
          <p:nvPr/>
        </p:nvGraphicFramePr>
        <p:xfrm>
          <a:off x="3485001" y="7226308"/>
          <a:ext cx="6712625" cy="3105149"/>
        </p:xfrm>
        <a:graphic>
          <a:graphicData uri="http://schemas.openxmlformats.org/drawingml/2006/table">
            <a:tbl>
              <a:tblPr/>
              <a:tblGrid>
                <a:gridCol w="30696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195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233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10039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26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899" b="1" u="none" strike="noStrik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Tên trường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26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899" b="1" u="none" strike="noStrik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Kiểu dữ liệu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26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899" b="1" u="none" strike="noStrik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Ý nghĩa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7555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26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899" b="1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CampaignScheamaID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sz="1899" b="1">
                          <a:solidFill>
                            <a:srgbClr val="000000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Nvarchar(255)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26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899" b="1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ID chiến dịch 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47555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26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899" b="1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CampaignScheama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26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899" b="1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Int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26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899" b="1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Chiến dịch 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5" name="Table 15"/>
          <p:cNvGraphicFramePr>
            <a:graphicFrameLocks noGrp="1"/>
          </p:cNvGraphicFramePr>
          <p:nvPr/>
        </p:nvGraphicFramePr>
        <p:xfrm>
          <a:off x="11029836" y="5908230"/>
          <a:ext cx="6201951" cy="3238500"/>
        </p:xfrm>
        <a:graphic>
          <a:graphicData uri="http://schemas.openxmlformats.org/drawingml/2006/table">
            <a:tbl>
              <a:tblPr/>
              <a:tblGrid>
                <a:gridCol w="2009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255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673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09625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26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899" b="1" u="none" strike="noStrik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Tên trường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26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899" b="1" u="none" strike="noStrik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Kiểu dữ liệu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26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899" b="1" u="none" strike="noStrik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Ý nghĩa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09625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26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899" b="1" u="none" strike="noStrik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ProductID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26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899" b="1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Int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26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899" b="1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ID sản phẩm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09625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26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899" b="1" u="none" strike="noStrik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Product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26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899" b="1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Nvarchar(255)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26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899" b="1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Sản phẩm 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09625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26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899" b="1" u="none" strike="noStrik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Category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26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899" b="1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Nvarchar(255)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26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899" b="1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Loại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6" name="TextBox 16"/>
          <p:cNvSpPr txBox="1"/>
          <p:nvPr/>
        </p:nvSpPr>
        <p:spPr>
          <a:xfrm>
            <a:off x="193165" y="815995"/>
            <a:ext cx="3800751" cy="5474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6"/>
              </a:lnSpc>
              <a:spcBef>
                <a:spcPct val="0"/>
              </a:spcBef>
            </a:pPr>
            <a:r>
              <a:rPr lang="en-US" sz="3197" b="1">
                <a:solidFill>
                  <a:srgbClr val="1178BE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Bảng Customer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1029836" y="695612"/>
            <a:ext cx="2730347" cy="5899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6"/>
              </a:lnSpc>
              <a:spcBef>
                <a:spcPct val="0"/>
              </a:spcBef>
            </a:pPr>
            <a:r>
              <a:rPr lang="en-US" sz="3397" b="1">
                <a:solidFill>
                  <a:srgbClr val="1178BE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Bảng Time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1029836" y="5072855"/>
            <a:ext cx="3800751" cy="5899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6"/>
              </a:lnSpc>
              <a:spcBef>
                <a:spcPct val="0"/>
              </a:spcBef>
            </a:pPr>
            <a:r>
              <a:rPr lang="en-US" sz="3397" b="1">
                <a:solidFill>
                  <a:srgbClr val="1178BE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Bảng Product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-169019" y="6678877"/>
            <a:ext cx="5739050" cy="5474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6"/>
              </a:lnSpc>
              <a:spcBef>
                <a:spcPct val="0"/>
              </a:spcBef>
            </a:pPr>
            <a:r>
              <a:rPr lang="en-US" sz="3197" b="1">
                <a:solidFill>
                  <a:srgbClr val="1178BE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Bảng CampaignSchema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3351873" y="9563617"/>
            <a:ext cx="3670634" cy="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1F2020"/>
                </a:solidFill>
                <a:latin typeface="Public Sans"/>
                <a:ea typeface="Public Sans"/>
                <a:cs typeface="Public Sans"/>
                <a:sym typeface="Public Sans"/>
              </a:rPr>
              <a:t>Nguyễn Công Thanh Mỹ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749838" y="7527480"/>
            <a:ext cx="47625" cy="1740345"/>
            <a:chOff x="0" y="0"/>
            <a:chExt cx="12543" cy="45836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543" cy="458362"/>
            </a:xfrm>
            <a:custGeom>
              <a:avLst/>
              <a:gdLst/>
              <a:ahLst/>
              <a:cxnLst/>
              <a:rect l="l" t="t" r="r" b="b"/>
              <a:pathLst>
                <a:path w="12543" h="458362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259300" y="0"/>
            <a:ext cx="1028700" cy="1028700"/>
            <a:chOff x="0" y="0"/>
            <a:chExt cx="270933" cy="27093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7259300" y="9258300"/>
            <a:ext cx="1028700" cy="1028700"/>
            <a:chOff x="0" y="0"/>
            <a:chExt cx="270933" cy="27093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658230" y="1548801"/>
            <a:ext cx="1244574" cy="1293064"/>
          </a:xfrm>
          <a:custGeom>
            <a:avLst/>
            <a:gdLst/>
            <a:ahLst/>
            <a:cxnLst/>
            <a:rect l="l" t="t" r="r" b="b"/>
            <a:pathLst>
              <a:path w="1244574" h="1293064">
                <a:moveTo>
                  <a:pt x="0" y="0"/>
                </a:moveTo>
                <a:lnTo>
                  <a:pt x="1244575" y="0"/>
                </a:lnTo>
                <a:lnTo>
                  <a:pt x="1244575" y="1293065"/>
                </a:lnTo>
                <a:lnTo>
                  <a:pt x="0" y="12930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aphicFrame>
        <p:nvGraphicFramePr>
          <p:cNvPr id="12" name="Table 12"/>
          <p:cNvGraphicFramePr>
            <a:graphicFrameLocks noGrp="1"/>
          </p:cNvGraphicFramePr>
          <p:nvPr/>
        </p:nvGraphicFramePr>
        <p:xfrm>
          <a:off x="2381402" y="1526525"/>
          <a:ext cx="13784805" cy="3930986"/>
        </p:xfrm>
        <a:graphic>
          <a:graphicData uri="http://schemas.openxmlformats.org/drawingml/2006/table">
            <a:tbl>
              <a:tblPr/>
              <a:tblGrid>
                <a:gridCol w="22269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702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689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3657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12866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14114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91230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833919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26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899" b="1" u="none" strike="noStrik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Customer_ID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26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899" b="1" u="none" strike="noStrik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FullName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26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899" b="1" u="none" strike="noStrik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Gender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26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899" b="1" u="none" strike="noStrik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Age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26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899" b="1" u="none" strike="noStrik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City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26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899" b="1" u="none" strike="noStrik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Country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26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899" b="1" u="none" strike="noStrik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State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4568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26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899" b="1" u="none" strike="noStrik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1001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26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899" b="1" u="none" strike="noStrik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Brittany Franklin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26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899" b="1" u="none" strike="noStrik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Male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26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899" b="1" u="none" strike="noStrik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57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26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899" b="1" u="none" strike="noStrik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Dongguan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26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899" b="1" u="none" strike="noStrik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China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26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899" b="1" u="none" strike="noStrik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Guangdong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07931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26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899" b="1" u="none" strike="noStrik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1002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26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899" b="1" u="none" strike="noStrik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Scott Stewart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26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899" b="1" u="none" strike="noStrik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Female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26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899" b="1" u="none" strike="noStrik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69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26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899" b="1" u="none" strike="noStrik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Yantai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26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899" b="1" u="none" strike="noStrik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China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26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899" b="1" u="none" strike="noStrik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Shandong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44568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26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899" b="1" u="none" strike="noStrik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1003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26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899" b="1" u="none" strike="noStrik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Elizabeth Fowler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26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899" b="1" u="none" strike="noStrik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Female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26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899" b="1" u="none" strike="noStrik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21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26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899" b="1" u="none" strike="noStrik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Birmingham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26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899" b="1" u="none" strike="noStrik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UK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26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899" b="1" u="none" strike="noStrik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England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3" name="Table 13"/>
          <p:cNvGraphicFramePr>
            <a:graphicFrameLocks noGrp="1"/>
          </p:cNvGraphicFramePr>
          <p:nvPr/>
        </p:nvGraphicFramePr>
        <p:xfrm>
          <a:off x="2548740" y="5908230"/>
          <a:ext cx="13784805" cy="3238500"/>
        </p:xfrm>
        <a:graphic>
          <a:graphicData uri="http://schemas.openxmlformats.org/drawingml/2006/table">
            <a:tbl>
              <a:tblPr/>
              <a:tblGrid>
                <a:gridCol w="71436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411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09625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26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899" b="1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CampaignScheamaID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26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899" b="1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CampaignScheama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09625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26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899" b="1" u="none" strike="noStrik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C1001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26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899" b="1" u="none" strike="noStrik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Instagram-ads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09625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26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899" b="1" u="none" strike="noStrik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C1002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26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899" b="1" u="none" strike="noStrik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Google-ads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09625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26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899" b="1" u="none" strike="noStrik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C1003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26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899" b="1" u="none" strike="noStrik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Facebook-ads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4" name="Freeform 14"/>
          <p:cNvSpPr/>
          <p:nvPr/>
        </p:nvSpPr>
        <p:spPr>
          <a:xfrm>
            <a:off x="658230" y="5645696"/>
            <a:ext cx="1244574" cy="1293064"/>
          </a:xfrm>
          <a:custGeom>
            <a:avLst/>
            <a:gdLst/>
            <a:ahLst/>
            <a:cxnLst/>
            <a:rect l="l" t="t" r="r" b="b"/>
            <a:pathLst>
              <a:path w="1244574" h="1293064">
                <a:moveTo>
                  <a:pt x="0" y="0"/>
                </a:moveTo>
                <a:lnTo>
                  <a:pt x="1244575" y="0"/>
                </a:lnTo>
                <a:lnTo>
                  <a:pt x="1244575" y="1293064"/>
                </a:lnTo>
                <a:lnTo>
                  <a:pt x="0" y="12930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17468580" y="9563617"/>
            <a:ext cx="596019" cy="3986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4"/>
              </a:lnSpc>
              <a:spcBef>
                <a:spcPct val="0"/>
              </a:spcBef>
            </a:pPr>
            <a:r>
              <a:rPr lang="en-US" sz="2303" b="1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08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526302" y="311204"/>
            <a:ext cx="3829681" cy="7646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56"/>
              </a:lnSpc>
              <a:spcBef>
                <a:spcPct val="0"/>
              </a:spcBef>
            </a:pPr>
            <a:r>
              <a:rPr lang="en-US" sz="4397" b="1">
                <a:solidFill>
                  <a:srgbClr val="1178BE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DIMENSIONS</a:t>
            </a:r>
          </a:p>
        </p:txBody>
      </p:sp>
      <p:sp>
        <p:nvSpPr>
          <p:cNvPr id="17" name="Freeform 17"/>
          <p:cNvSpPr/>
          <p:nvPr/>
        </p:nvSpPr>
        <p:spPr>
          <a:xfrm>
            <a:off x="519631" y="369985"/>
            <a:ext cx="379103" cy="372899"/>
          </a:xfrm>
          <a:custGeom>
            <a:avLst/>
            <a:gdLst/>
            <a:ahLst/>
            <a:cxnLst/>
            <a:rect l="l" t="t" r="r" b="b"/>
            <a:pathLst>
              <a:path w="379103" h="372899">
                <a:moveTo>
                  <a:pt x="0" y="0"/>
                </a:moveTo>
                <a:lnTo>
                  <a:pt x="379102" y="0"/>
                </a:lnTo>
                <a:lnTo>
                  <a:pt x="379102" y="372899"/>
                </a:lnTo>
                <a:lnTo>
                  <a:pt x="0" y="3728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1089500" y="312835"/>
            <a:ext cx="3544198" cy="441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93"/>
              </a:lnSpc>
              <a:spcBef>
                <a:spcPct val="0"/>
              </a:spcBef>
            </a:pPr>
            <a:r>
              <a:rPr lang="en-US" sz="2566">
                <a:solidFill>
                  <a:srgbClr val="1F2020"/>
                </a:solidFill>
                <a:latin typeface="Public Sans"/>
                <a:ea typeface="Public Sans"/>
                <a:cs typeface="Public Sans"/>
                <a:sym typeface="Public Sans"/>
              </a:rPr>
              <a:t>GROUP 3 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3588666" y="9563617"/>
            <a:ext cx="3670634" cy="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1F2020"/>
                </a:solidFill>
                <a:latin typeface="Public Sans"/>
                <a:ea typeface="Public Sans"/>
                <a:cs typeface="Public Sans"/>
                <a:sym typeface="Public Sans"/>
              </a:rPr>
              <a:t>Nguyễn Công Thanh Mỹ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749838" y="7527480"/>
            <a:ext cx="47625" cy="1740345"/>
            <a:chOff x="0" y="0"/>
            <a:chExt cx="12543" cy="45836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543" cy="458362"/>
            </a:xfrm>
            <a:custGeom>
              <a:avLst/>
              <a:gdLst/>
              <a:ahLst/>
              <a:cxnLst/>
              <a:rect l="l" t="t" r="r" b="b"/>
              <a:pathLst>
                <a:path w="12543" h="458362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259300" y="0"/>
            <a:ext cx="1028700" cy="1028700"/>
            <a:chOff x="0" y="0"/>
            <a:chExt cx="270933" cy="27093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7259300" y="9258300"/>
            <a:ext cx="1028700" cy="1028700"/>
            <a:chOff x="0" y="0"/>
            <a:chExt cx="270933" cy="27093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45D0FC">
                    <a:alpha val="100000"/>
                  </a:srgbClr>
                </a:gs>
                <a:gs pos="100000">
                  <a:srgbClr val="085DA0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aphicFrame>
        <p:nvGraphicFramePr>
          <p:cNvPr id="11" name="Table 11"/>
          <p:cNvGraphicFramePr>
            <a:graphicFrameLocks noGrp="1"/>
          </p:cNvGraphicFramePr>
          <p:nvPr/>
        </p:nvGraphicFramePr>
        <p:xfrm>
          <a:off x="2548740" y="1759378"/>
          <a:ext cx="13784804" cy="3238500"/>
        </p:xfrm>
        <a:graphic>
          <a:graphicData uri="http://schemas.openxmlformats.org/drawingml/2006/table">
            <a:tbl>
              <a:tblPr/>
              <a:tblGrid>
                <a:gridCol w="54177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366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304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09625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26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899" b="1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TimeID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26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899" b="1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Date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26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899" b="1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Time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09625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26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899" b="1" u="none" strike="noStrik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T10001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26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899" b="1" u="none" strike="noStrik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01/01/2019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26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899" b="1" u="none" strike="noStrik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00:00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09625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26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899" b="1" u="none" strike="noStrik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T10002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26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899" b="1" u="none" strike="noStrik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02/01/2019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26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899" b="1" u="none" strike="noStrik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20:35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09625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26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899" b="1" u="none" strike="noStrik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T10003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26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899" b="1" u="none" strike="noStrik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04/01/2019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26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899" b="1" u="none" strike="noStrik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03:11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2" name="Table 12"/>
          <p:cNvGraphicFramePr>
            <a:graphicFrameLocks noGrp="1"/>
          </p:cNvGraphicFramePr>
          <p:nvPr/>
        </p:nvGraphicFramePr>
        <p:xfrm>
          <a:off x="2548740" y="5908230"/>
          <a:ext cx="13784805" cy="3238500"/>
        </p:xfrm>
        <a:graphic>
          <a:graphicData uri="http://schemas.openxmlformats.org/drawingml/2006/table">
            <a:tbl>
              <a:tblPr/>
              <a:tblGrid>
                <a:gridCol w="48210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818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818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09625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26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899" b="1" u="none" strike="noStrik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ProductID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26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899" b="1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Category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26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899" b="1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Product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09625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26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899" b="1" u="none" strike="noStrik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P1001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26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899" b="1" u="none" strike="noStrik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electronics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26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899" b="1" u="none" strike="noStrik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table fan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09625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26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899" b="1" u="none" strike="noStrik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P1002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26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899" b="1" u="none" strike="noStrik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fashion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26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899" b="1" u="none" strike="noStrik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dress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09625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26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899" b="1" u="none" strike="noStrik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P1003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26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899" b="1" u="none" strike="noStrik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toys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26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899" b="1" u="none" strike="noStrik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plush toy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3" name="Freeform 13"/>
          <p:cNvSpPr/>
          <p:nvPr/>
        </p:nvSpPr>
        <p:spPr>
          <a:xfrm>
            <a:off x="473588" y="1759378"/>
            <a:ext cx="1242056" cy="1290448"/>
          </a:xfrm>
          <a:custGeom>
            <a:avLst/>
            <a:gdLst/>
            <a:ahLst/>
            <a:cxnLst/>
            <a:rect l="l" t="t" r="r" b="b"/>
            <a:pathLst>
              <a:path w="1242056" h="1290448">
                <a:moveTo>
                  <a:pt x="0" y="0"/>
                </a:moveTo>
                <a:lnTo>
                  <a:pt x="1242056" y="0"/>
                </a:lnTo>
                <a:lnTo>
                  <a:pt x="1242056" y="1290448"/>
                </a:lnTo>
                <a:lnTo>
                  <a:pt x="0" y="12904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473588" y="5908230"/>
            <a:ext cx="1242056" cy="1280871"/>
          </a:xfrm>
          <a:custGeom>
            <a:avLst/>
            <a:gdLst/>
            <a:ahLst/>
            <a:cxnLst/>
            <a:rect l="l" t="t" r="r" b="b"/>
            <a:pathLst>
              <a:path w="1242056" h="1280871">
                <a:moveTo>
                  <a:pt x="0" y="0"/>
                </a:moveTo>
                <a:lnTo>
                  <a:pt x="1242056" y="0"/>
                </a:lnTo>
                <a:lnTo>
                  <a:pt x="1242056" y="1280871"/>
                </a:lnTo>
                <a:lnTo>
                  <a:pt x="0" y="128087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17468580" y="9563617"/>
            <a:ext cx="596019" cy="3986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4"/>
              </a:lnSpc>
              <a:spcBef>
                <a:spcPct val="0"/>
              </a:spcBef>
            </a:pPr>
            <a:r>
              <a:rPr lang="en-US" sz="2303" b="1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09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526302" y="419100"/>
            <a:ext cx="3829681" cy="7646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56"/>
              </a:lnSpc>
              <a:spcBef>
                <a:spcPct val="0"/>
              </a:spcBef>
            </a:pPr>
            <a:r>
              <a:rPr lang="en-US" sz="4397" b="1">
                <a:solidFill>
                  <a:srgbClr val="1178BE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DIMENSIONS</a:t>
            </a:r>
          </a:p>
        </p:txBody>
      </p:sp>
      <p:sp>
        <p:nvSpPr>
          <p:cNvPr id="17" name="Freeform 17"/>
          <p:cNvSpPr/>
          <p:nvPr/>
        </p:nvSpPr>
        <p:spPr>
          <a:xfrm>
            <a:off x="519631" y="369985"/>
            <a:ext cx="379103" cy="372899"/>
          </a:xfrm>
          <a:custGeom>
            <a:avLst/>
            <a:gdLst/>
            <a:ahLst/>
            <a:cxnLst/>
            <a:rect l="l" t="t" r="r" b="b"/>
            <a:pathLst>
              <a:path w="379103" h="372899">
                <a:moveTo>
                  <a:pt x="0" y="0"/>
                </a:moveTo>
                <a:lnTo>
                  <a:pt x="379102" y="0"/>
                </a:lnTo>
                <a:lnTo>
                  <a:pt x="379102" y="372899"/>
                </a:lnTo>
                <a:lnTo>
                  <a:pt x="0" y="3728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1089500" y="312835"/>
            <a:ext cx="3544198" cy="441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93"/>
              </a:lnSpc>
              <a:spcBef>
                <a:spcPct val="0"/>
              </a:spcBef>
            </a:pPr>
            <a:r>
              <a:rPr lang="en-US" sz="2566">
                <a:solidFill>
                  <a:srgbClr val="1F2020"/>
                </a:solidFill>
                <a:latin typeface="Public Sans"/>
                <a:ea typeface="Public Sans"/>
                <a:cs typeface="Public Sans"/>
                <a:sym typeface="Public Sans"/>
              </a:rPr>
              <a:t>GROUP 3 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3588666" y="9563617"/>
            <a:ext cx="3670634" cy="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1F2020"/>
                </a:solidFill>
                <a:latin typeface="Public Sans"/>
                <a:ea typeface="Public Sans"/>
                <a:cs typeface="Public Sans"/>
                <a:sym typeface="Public Sans"/>
              </a:rPr>
              <a:t>Nguyễn Công Thanh Mỹ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815</Words>
  <Application>Microsoft Office PowerPoint</Application>
  <PresentationFormat>Custom</PresentationFormat>
  <Paragraphs>285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7" baseType="lpstr">
      <vt:lpstr>Public Sans</vt:lpstr>
      <vt:lpstr>Canva Sans Bold</vt:lpstr>
      <vt:lpstr>Arial</vt:lpstr>
      <vt:lpstr>Public Sans Bold</vt:lpstr>
      <vt:lpstr>Calibri</vt:lpstr>
      <vt:lpstr>Barlow Condensed Bold</vt:lpstr>
      <vt:lpstr>Arimo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48K14.2_G3_W</dc:title>
  <cp:lastModifiedBy>Nguyen Ngoc Oanh</cp:lastModifiedBy>
  <cp:revision>2</cp:revision>
  <dcterms:created xsi:type="dcterms:W3CDTF">2006-08-16T00:00:00Z</dcterms:created>
  <dcterms:modified xsi:type="dcterms:W3CDTF">2025-04-21T10:34:48Z</dcterms:modified>
  <dc:identifier>DAGPAXpgmHE</dc:identifier>
</cp:coreProperties>
</file>